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67"/>
  </p:notesMasterIdLst>
  <p:sldIdLst>
    <p:sldId id="256" r:id="rId2"/>
    <p:sldId id="324" r:id="rId3"/>
    <p:sldId id="325" r:id="rId4"/>
    <p:sldId id="288" r:id="rId5"/>
    <p:sldId id="258" r:id="rId6"/>
    <p:sldId id="257" r:id="rId7"/>
    <p:sldId id="293" r:id="rId8"/>
    <p:sldId id="289" r:id="rId9"/>
    <p:sldId id="290" r:id="rId10"/>
    <p:sldId id="291" r:id="rId11"/>
    <p:sldId id="292" r:id="rId12"/>
    <p:sldId id="295" r:id="rId13"/>
    <p:sldId id="296" r:id="rId14"/>
    <p:sldId id="297" r:id="rId15"/>
    <p:sldId id="298" r:id="rId16"/>
    <p:sldId id="259" r:id="rId17"/>
    <p:sldId id="276" r:id="rId18"/>
    <p:sldId id="261" r:id="rId19"/>
    <p:sldId id="262" r:id="rId20"/>
    <p:sldId id="260" r:id="rId21"/>
    <p:sldId id="301" r:id="rId22"/>
    <p:sldId id="302" r:id="rId23"/>
    <p:sldId id="263" r:id="rId24"/>
    <p:sldId id="277" r:id="rId25"/>
    <p:sldId id="299" r:id="rId26"/>
    <p:sldId id="305" r:id="rId27"/>
    <p:sldId id="264" r:id="rId28"/>
    <p:sldId id="278" r:id="rId29"/>
    <p:sldId id="303" r:id="rId30"/>
    <p:sldId id="304" r:id="rId31"/>
    <p:sldId id="265" r:id="rId32"/>
    <p:sldId id="279" r:id="rId33"/>
    <p:sldId id="266" r:id="rId34"/>
    <p:sldId id="280" r:id="rId35"/>
    <p:sldId id="267" r:id="rId36"/>
    <p:sldId id="281" r:id="rId37"/>
    <p:sldId id="268" r:id="rId38"/>
    <p:sldId id="282" r:id="rId39"/>
    <p:sldId id="306" r:id="rId40"/>
    <p:sldId id="269" r:id="rId41"/>
    <p:sldId id="283" r:id="rId42"/>
    <p:sldId id="270" r:id="rId43"/>
    <p:sldId id="284" r:id="rId44"/>
    <p:sldId id="317" r:id="rId45"/>
    <p:sldId id="307" r:id="rId46"/>
    <p:sldId id="271" r:id="rId47"/>
    <p:sldId id="285" r:id="rId48"/>
    <p:sldId id="272" r:id="rId49"/>
    <p:sldId id="321" r:id="rId50"/>
    <p:sldId id="273" r:id="rId51"/>
    <p:sldId id="274" r:id="rId52"/>
    <p:sldId id="320" r:id="rId53"/>
    <p:sldId id="318" r:id="rId54"/>
    <p:sldId id="308" r:id="rId55"/>
    <p:sldId id="310" r:id="rId56"/>
    <p:sldId id="319" r:id="rId57"/>
    <p:sldId id="311" r:id="rId58"/>
    <p:sldId id="312" r:id="rId59"/>
    <p:sldId id="322" r:id="rId60"/>
    <p:sldId id="313" r:id="rId61"/>
    <p:sldId id="314" r:id="rId62"/>
    <p:sldId id="315" r:id="rId63"/>
    <p:sldId id="323" r:id="rId64"/>
    <p:sldId id="316" r:id="rId65"/>
    <p:sldId id="287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616"/>
    <a:srgbClr val="43542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2539" autoAdjust="0"/>
    <p:restoredTop sz="94624" autoAdjust="0"/>
  </p:normalViewPr>
  <p:slideViewPr>
    <p:cSldViewPr>
      <p:cViewPr>
        <p:scale>
          <a:sx n="60" d="100"/>
          <a:sy n="60" d="100"/>
        </p:scale>
        <p:origin x="-1644" y="-6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3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6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07482-B5F3-40E4-A5FC-AB2D955448B3}" type="datetimeFigureOut">
              <a:rPr lang="en-US" smtClean="0"/>
              <a:pPr/>
              <a:t>2/7/2020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90025C-E674-4C40-A07C-130A8BF5CE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8664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0025C-E674-4C40-A07C-130A8BF5CEE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16017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0025C-E674-4C40-A07C-130A8BF5CEE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Οριοθετούμε</a:t>
            </a:r>
            <a:r>
              <a:rPr lang="el-GR" baseline="0" dirty="0" smtClean="0"/>
              <a:t> με κορδέλες το μονοπάτι 1 στο δάσος κουκουναριάς και κρύβουμε τις εντολές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0025C-E674-4C40-A07C-130A8BF5CEE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0025C-E674-4C40-A07C-130A8BF5CEE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Του 1</a:t>
            </a:r>
            <a:r>
              <a:rPr lang="el-GR" baseline="30000" dirty="0" smtClean="0"/>
              <a:t>ου</a:t>
            </a:r>
            <a:r>
              <a:rPr lang="el-GR" dirty="0" smtClean="0"/>
              <a:t> </a:t>
            </a:r>
            <a:r>
              <a:rPr lang="el-GR" dirty="0" err="1" smtClean="0"/>
              <a:t>Δημ</a:t>
            </a:r>
            <a:r>
              <a:rPr lang="el-GR" dirty="0" smtClean="0"/>
              <a:t> Ν.</a:t>
            </a:r>
            <a:r>
              <a:rPr lang="el-GR" baseline="0" dirty="0" smtClean="0"/>
              <a:t> </a:t>
            </a:r>
            <a:r>
              <a:rPr lang="el-GR" baseline="0" dirty="0" err="1" smtClean="0"/>
              <a:t>Μάκρης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0025C-E674-4C40-A07C-130A8BF5CEE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Η νεράιδα επιτέλους βρέθηκε!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0025C-E674-4C40-A07C-130A8BF5CEE6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Φτιάχνοντας τα φυτολόγια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0025C-E674-4C40-A07C-130A8BF5CEE6}" type="slidenum">
              <a:rPr lang="en-US" smtClean="0"/>
              <a:pPr/>
              <a:t>53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0025C-E674-4C40-A07C-130A8BF5CEE6}" type="slidenum">
              <a:rPr lang="en-US" smtClean="0"/>
              <a:pPr/>
              <a:t>54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Και τώρα ζ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90025C-E674-4C40-A07C-130A8BF5CEE6}" type="slidenum">
              <a:rPr lang="en-US" smtClean="0"/>
              <a:pPr/>
              <a:t>55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454F1-45B2-4423-A542-44DB3561763D}" type="datetimeFigureOut">
              <a:rPr lang="en-US" smtClean="0"/>
              <a:pPr/>
              <a:t>2/7/2020</a:t>
            </a:fld>
            <a:endParaRPr lang="en-US" dirty="0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0EB7A3-2ADD-4A8C-A284-9DD04F776E1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D:\&#928;&#913;&#929;&#927;&#933;&#931;&#921;&#913;&#931;&#917;&#921;&#931;\&#932;&#917;&#924;&#928;&#917;&#923;&#919;&#931;%20&#916;&#929;&#913;&#922;&#927;&#931;.wav" TargetMode="External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928;&#913;&#929;&#927;&#933;&#931;&#921;&#913;&#931;&#917;&#921;&#931;\&#928;&#937;&#931;%20&#925;&#913;%20&#922;&#929;&#933;&#934;&#932;&#917;&#921;&#931;%20&#913;&#928;&#927;%20&#932;&#913;%20&#928;&#913;&#921;&#916;&#921;&#913;%20-%20&#916;&#921;&#927;&#925;&#933;&#931;&#919;&#931;%20&#931;&#913;&#914;&#914;&#927;&#928;&#927;&#933;&#923;&#927;&#931;.mp3" TargetMode="External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ΤΕΜΠΕΛΗΣ ΔΡΑΚΟΣ.wav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99592" y="908720"/>
            <a:ext cx="304800" cy="304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5790" y="214290"/>
            <a:ext cx="8251090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571472" y="4286256"/>
            <a:ext cx="8215370" cy="2000240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28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Μικροί  ξεναγοί </a:t>
            </a:r>
            <a:endParaRPr lang="el-GR" sz="4400" b="1" i="1" dirty="0" smtClean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Στο  Δάσος  </a:t>
            </a:r>
            <a:r>
              <a:rPr kumimoji="0" lang="el-GR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Σχινιά</a:t>
            </a:r>
            <a:r>
              <a:rPr kumimoji="0" lang="el-GR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br>
              <a:rPr kumimoji="0" lang="el-GR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418244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57158" y="1357298"/>
            <a:ext cx="8229600" cy="4214842"/>
          </a:xfrm>
        </p:spPr>
        <p:txBody>
          <a:bodyPr>
            <a:normAutofit/>
          </a:bodyPr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Περιβαλλοντική ομάδα </a:t>
            </a:r>
            <a:b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1</a:t>
            </a:r>
            <a:r>
              <a:rPr lang="el-GR" b="1" baseline="30000" dirty="0" smtClean="0">
                <a:solidFill>
                  <a:schemeClr val="accent5">
                    <a:lumMod val="50000"/>
                  </a:schemeClr>
                </a:solidFill>
              </a:rPr>
              <a:t>ου</a:t>
            </a:r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 Γυμνασίου Ν. </a:t>
            </a:r>
            <a:r>
              <a:rPr lang="el-GR" b="1" dirty="0" err="1" smtClean="0">
                <a:solidFill>
                  <a:schemeClr val="accent5">
                    <a:lumMod val="50000"/>
                  </a:schemeClr>
                </a:solidFill>
              </a:rPr>
              <a:t>Μάκρης</a:t>
            </a:r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l-GR" sz="3200" dirty="0" smtClean="0">
                <a:solidFill>
                  <a:schemeClr val="accent5">
                    <a:lumMod val="50000"/>
                  </a:schemeClr>
                </a:solidFill>
              </a:rPr>
              <a:t>Σχολικό έτος 2012-2013</a:t>
            </a:r>
            <a:r>
              <a:rPr lang="el-GR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l-GR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l-GR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l-GR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el-GR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571472" y="857232"/>
            <a:ext cx="8229600" cy="2082792"/>
          </a:xfrm>
        </p:spPr>
        <p:txBody>
          <a:bodyPr>
            <a:normAutofit fontScale="90000"/>
          </a:bodyPr>
          <a:lstStyle/>
          <a:p>
            <a:r>
              <a:rPr lang="el-GR" sz="3600" b="1" dirty="0" smtClean="0">
                <a:solidFill>
                  <a:schemeClr val="accent5">
                    <a:lumMod val="50000"/>
                  </a:schemeClr>
                </a:solidFill>
              </a:rPr>
              <a:t>Πρόγραμμα Περιβαλλοντικής Εκπαίδευσης</a:t>
            </a:r>
            <a:br>
              <a:rPr lang="el-GR" sz="3600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«Περπατώ Περπατώ εις το δάσος όταν ο λύκος δεν είναι εδώ»</a:t>
            </a:r>
            <a:endParaRPr lang="el-GR" b="1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3786190"/>
            <a:ext cx="8229600" cy="2811451"/>
          </a:xfrm>
        </p:spPr>
        <p:txBody>
          <a:bodyPr/>
          <a:lstStyle/>
          <a:p>
            <a:pPr algn="ctr">
              <a:buNone/>
            </a:pPr>
            <a:r>
              <a:rPr lang="el-GR" b="1" dirty="0" smtClean="0"/>
              <a:t>Συντονιστές εκπαιδευτικοί</a:t>
            </a:r>
          </a:p>
          <a:p>
            <a:pPr algn="ctr">
              <a:buNone/>
            </a:pPr>
            <a:r>
              <a:rPr lang="el-GR" dirty="0" smtClean="0"/>
              <a:t>Μαριάννα </a:t>
            </a:r>
            <a:r>
              <a:rPr lang="el-GR" dirty="0" err="1" smtClean="0"/>
              <a:t>Καλέση</a:t>
            </a:r>
            <a:endParaRPr lang="el-GR" dirty="0" smtClean="0"/>
          </a:p>
          <a:p>
            <a:pPr algn="ctr">
              <a:buNone/>
            </a:pPr>
            <a:r>
              <a:rPr lang="el-GR" dirty="0" smtClean="0"/>
              <a:t>Σπυριδούλα Βασιλοπούλου</a:t>
            </a:r>
          </a:p>
          <a:p>
            <a:pPr algn="ctr">
              <a:buNone/>
            </a:pPr>
            <a:r>
              <a:rPr lang="el-GR" dirty="0" smtClean="0"/>
              <a:t>Φρόσω </a:t>
            </a:r>
            <a:r>
              <a:rPr lang="el-GR" dirty="0"/>
              <a:t>Μυτιληναίου</a:t>
            </a:r>
          </a:p>
          <a:p>
            <a:endParaRPr lang="el-G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14414" y="714356"/>
            <a:ext cx="7024744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Δραστηριότητα </a:t>
            </a:r>
            <a:b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Μικροί Ξεναγοί</a:t>
            </a:r>
            <a:endParaRPr lang="el-G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2500306"/>
            <a:ext cx="7929618" cy="378621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l-GR" sz="3200" b="1" dirty="0" smtClean="0"/>
              <a:t>	</a:t>
            </a:r>
            <a:r>
              <a:rPr lang="el-GR" sz="3200" dirty="0" smtClean="0"/>
              <a:t>18 μέλη της </a:t>
            </a:r>
            <a:r>
              <a:rPr lang="el-GR" dirty="0" smtClean="0"/>
              <a:t>περιβαλλοντικής ομάδας </a:t>
            </a:r>
          </a:p>
          <a:p>
            <a:pPr algn="ctr">
              <a:buNone/>
            </a:pPr>
            <a:r>
              <a:rPr lang="el-GR" dirty="0"/>
              <a:t>	</a:t>
            </a:r>
            <a:r>
              <a:rPr lang="el-GR" dirty="0" smtClean="0"/>
              <a:t>1</a:t>
            </a:r>
            <a:r>
              <a:rPr lang="el-GR" baseline="30000" dirty="0" smtClean="0"/>
              <a:t>ου</a:t>
            </a:r>
            <a:r>
              <a:rPr lang="el-GR" dirty="0" smtClean="0"/>
              <a:t> Γυμνασίου Ν. </a:t>
            </a:r>
            <a:r>
              <a:rPr lang="el-GR" dirty="0" err="1" smtClean="0"/>
              <a:t>Μάκρης</a:t>
            </a:r>
            <a:r>
              <a:rPr lang="el-GR" dirty="0" smtClean="0"/>
              <a:t> </a:t>
            </a:r>
          </a:p>
          <a:p>
            <a:pPr algn="ctr">
              <a:buNone/>
            </a:pPr>
            <a:r>
              <a:rPr lang="el-GR" dirty="0" smtClean="0"/>
              <a:t>γίνονται</a:t>
            </a:r>
            <a:r>
              <a:rPr lang="el-GR" sz="3200" dirty="0" smtClean="0"/>
              <a:t> ξεναγοί σε παιδιά </a:t>
            </a:r>
          </a:p>
          <a:p>
            <a:pPr algn="ctr">
              <a:buNone/>
            </a:pPr>
            <a:r>
              <a:rPr lang="el-GR" dirty="0" smtClean="0"/>
              <a:t>Πρώτης τάξης</a:t>
            </a:r>
            <a:r>
              <a:rPr lang="el-GR" sz="3200" dirty="0" smtClean="0"/>
              <a:t> του</a:t>
            </a:r>
          </a:p>
          <a:p>
            <a:pPr algn="ctr">
              <a:buNone/>
            </a:pPr>
            <a:r>
              <a:rPr lang="el-GR" sz="3200" dirty="0" smtClean="0"/>
              <a:t>1</a:t>
            </a:r>
            <a:r>
              <a:rPr lang="el-GR" sz="3200" baseline="30000" dirty="0" smtClean="0"/>
              <a:t>ου</a:t>
            </a:r>
            <a:r>
              <a:rPr lang="el-GR" sz="3200" dirty="0" smtClean="0"/>
              <a:t> Δημοτικού Σχολείου Ν. </a:t>
            </a:r>
            <a:r>
              <a:rPr lang="el-GR" sz="3200" dirty="0" err="1" smtClean="0"/>
              <a:t>Μάκρης</a:t>
            </a:r>
            <a:endParaRPr lang="el-GR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214290"/>
            <a:ext cx="7024744" cy="1143000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Στόχος της Δραστηριότητας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62" y="2285992"/>
            <a:ext cx="7632848" cy="27146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l-GR" sz="4000" dirty="0" smtClean="0"/>
              <a:t>Γνωριμία με το δάσος του </a:t>
            </a:r>
            <a:r>
              <a:rPr lang="el-GR" sz="4000" dirty="0" err="1" smtClean="0"/>
              <a:t>Σχινιά</a:t>
            </a:r>
            <a:r>
              <a:rPr lang="el-GR" sz="4000" dirty="0" smtClean="0"/>
              <a:t> μέσα από παιχνίδι </a:t>
            </a:r>
          </a:p>
          <a:p>
            <a:pPr algn="ctr">
              <a:buNone/>
            </a:pPr>
            <a:r>
              <a:rPr lang="el-GR" sz="4000" dirty="0" smtClean="0"/>
              <a:t>κρυμμένου θησαυρού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xmlns="" val="10220700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7024744" cy="928710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Ξ ε ν α γ ο ί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142984"/>
            <a:ext cx="7247157" cy="5500726"/>
          </a:xfrm>
        </p:spPr>
        <p:txBody>
          <a:bodyPr>
            <a:noAutofit/>
          </a:bodyPr>
          <a:lstStyle/>
          <a:p>
            <a:pPr algn="ctr">
              <a:buFont typeface="Wingdings" pitchFamily="2" charset="2"/>
              <a:buChar char="ü"/>
            </a:pPr>
            <a:r>
              <a:rPr lang="el-GR" sz="2400" dirty="0" smtClean="0"/>
              <a:t>Ελένη </a:t>
            </a:r>
            <a:r>
              <a:rPr lang="el-GR" sz="2400" dirty="0" err="1" smtClean="0"/>
              <a:t>Ντούμη</a:t>
            </a:r>
            <a:endParaRPr lang="el-GR" sz="2400" dirty="0" smtClean="0"/>
          </a:p>
          <a:p>
            <a:pPr algn="ctr">
              <a:buFont typeface="Wingdings" pitchFamily="2" charset="2"/>
              <a:buChar char="ü"/>
            </a:pPr>
            <a:r>
              <a:rPr lang="el-GR" sz="2400" dirty="0" smtClean="0"/>
              <a:t>Θοδωρής </a:t>
            </a:r>
            <a:r>
              <a:rPr lang="el-GR" sz="2400" dirty="0" err="1" smtClean="0"/>
              <a:t>Γιωννάς</a:t>
            </a:r>
            <a:endParaRPr lang="el-GR" sz="2400" dirty="0" smtClean="0"/>
          </a:p>
          <a:p>
            <a:pPr algn="ctr">
              <a:buFont typeface="Wingdings" pitchFamily="2" charset="2"/>
              <a:buChar char="ü"/>
            </a:pPr>
            <a:r>
              <a:rPr lang="el-GR" sz="2400" dirty="0" smtClean="0"/>
              <a:t>Άντζελα </a:t>
            </a:r>
            <a:r>
              <a:rPr lang="el-GR" sz="2400" dirty="0" err="1" smtClean="0"/>
              <a:t>Τσιούλα</a:t>
            </a:r>
            <a:endParaRPr lang="el-GR" sz="2400" dirty="0" smtClean="0"/>
          </a:p>
          <a:p>
            <a:pPr algn="ctr">
              <a:buFont typeface="Wingdings" pitchFamily="2" charset="2"/>
              <a:buChar char="ü"/>
            </a:pPr>
            <a:r>
              <a:rPr lang="el-GR" sz="2400" dirty="0" smtClean="0"/>
              <a:t>Σπύρος Σερέτης</a:t>
            </a:r>
          </a:p>
          <a:p>
            <a:pPr algn="ctr">
              <a:buFont typeface="Wingdings" pitchFamily="2" charset="2"/>
              <a:buChar char="ü"/>
            </a:pPr>
            <a:r>
              <a:rPr lang="el-GR" sz="2400" dirty="0" err="1" smtClean="0"/>
              <a:t>Αντωνίνα</a:t>
            </a:r>
            <a:r>
              <a:rPr lang="el-GR" sz="2400" dirty="0" smtClean="0"/>
              <a:t> </a:t>
            </a:r>
            <a:r>
              <a:rPr lang="el-GR" sz="2400" dirty="0" err="1" smtClean="0"/>
              <a:t>Τζουάνου</a:t>
            </a:r>
            <a:endParaRPr lang="el-GR" sz="2400" dirty="0" smtClean="0"/>
          </a:p>
          <a:p>
            <a:pPr algn="ctr">
              <a:buFont typeface="Wingdings" pitchFamily="2" charset="2"/>
              <a:buChar char="ü"/>
            </a:pPr>
            <a:r>
              <a:rPr lang="el-GR" sz="2400" dirty="0" smtClean="0"/>
              <a:t>Χριστίνα </a:t>
            </a:r>
            <a:r>
              <a:rPr lang="el-GR" sz="2400" dirty="0" err="1" smtClean="0"/>
              <a:t>Νικάκη</a:t>
            </a:r>
            <a:endParaRPr lang="el-GR" sz="2400" dirty="0" smtClean="0"/>
          </a:p>
          <a:p>
            <a:pPr algn="ctr">
              <a:buFont typeface="Wingdings" pitchFamily="2" charset="2"/>
              <a:buChar char="ü"/>
            </a:pPr>
            <a:r>
              <a:rPr lang="el-GR" sz="2400" dirty="0" err="1" smtClean="0"/>
              <a:t>Αντριάννα</a:t>
            </a:r>
            <a:r>
              <a:rPr lang="el-GR" sz="2400" dirty="0" smtClean="0"/>
              <a:t> </a:t>
            </a:r>
            <a:r>
              <a:rPr lang="el-GR" sz="2400" dirty="0" err="1" smtClean="0"/>
              <a:t>Ρούσσου</a:t>
            </a:r>
            <a:endParaRPr lang="el-GR" sz="2400" dirty="0" smtClean="0"/>
          </a:p>
          <a:p>
            <a:pPr algn="ctr">
              <a:buFont typeface="Wingdings" pitchFamily="2" charset="2"/>
              <a:buChar char="ü"/>
            </a:pPr>
            <a:r>
              <a:rPr lang="el-GR" sz="2400" dirty="0" err="1" smtClean="0"/>
              <a:t>΄Ηρα</a:t>
            </a:r>
            <a:r>
              <a:rPr lang="el-GR" sz="2400" dirty="0" smtClean="0"/>
              <a:t> </a:t>
            </a:r>
            <a:r>
              <a:rPr lang="el-GR" sz="2400" dirty="0" err="1" smtClean="0"/>
              <a:t>Σούλα</a:t>
            </a:r>
            <a:endParaRPr lang="el-GR" sz="2400" dirty="0" smtClean="0"/>
          </a:p>
          <a:p>
            <a:pPr algn="ctr">
              <a:buFont typeface="Wingdings" pitchFamily="2" charset="2"/>
              <a:buChar char="ü"/>
            </a:pPr>
            <a:r>
              <a:rPr lang="el-GR" sz="2400" dirty="0" err="1" smtClean="0"/>
              <a:t>Μαριέττα</a:t>
            </a:r>
            <a:r>
              <a:rPr lang="el-GR" sz="2400" dirty="0" smtClean="0"/>
              <a:t> Μερκούρη</a:t>
            </a:r>
          </a:p>
          <a:p>
            <a:pPr algn="ctr">
              <a:buFont typeface="Wingdings" pitchFamily="2" charset="2"/>
              <a:buChar char="ü"/>
            </a:pPr>
            <a:r>
              <a:rPr lang="el-GR" sz="2400" dirty="0" smtClean="0"/>
              <a:t>Κατερίνα Χρυσούλα</a:t>
            </a:r>
          </a:p>
          <a:p>
            <a:pPr algn="ctr">
              <a:buFont typeface="Wingdings" pitchFamily="2" charset="2"/>
              <a:buChar char="ü"/>
            </a:pPr>
            <a:r>
              <a:rPr lang="el-GR" sz="2400" dirty="0" smtClean="0"/>
              <a:t>Γιάννης </a:t>
            </a:r>
            <a:r>
              <a:rPr lang="el-GR" sz="2400" dirty="0" err="1" smtClean="0"/>
              <a:t>Μαυρίκος</a:t>
            </a:r>
            <a:r>
              <a:rPr lang="el-GR" sz="2400" dirty="0" smtClean="0"/>
              <a:t> (φωτογραφία)</a:t>
            </a:r>
          </a:p>
          <a:p>
            <a:pPr algn="ctr">
              <a:buFont typeface="Wingdings" pitchFamily="2" charset="2"/>
              <a:buChar char="ü"/>
            </a:pPr>
            <a:r>
              <a:rPr lang="el-GR" sz="2400" dirty="0" smtClean="0"/>
              <a:t>Μάριος Χαλάς (βίντεο)</a:t>
            </a:r>
          </a:p>
        </p:txBody>
      </p:sp>
    </p:spTree>
    <p:extLst>
      <p:ext uri="{BB962C8B-B14F-4D97-AF65-F5344CB8AC3E}">
        <p14:creationId xmlns:p14="http://schemas.microsoft.com/office/powerpoint/2010/main" xmlns="" val="401336998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538" y="1428736"/>
            <a:ext cx="7416824" cy="3643338"/>
          </a:xfrm>
        </p:spPr>
        <p:txBody>
          <a:bodyPr>
            <a:normAutofit fontScale="90000"/>
          </a:bodyPr>
          <a:lstStyle/>
          <a:p>
            <a:r>
              <a:rPr lang="el-GR" sz="4800" b="1" i="1" dirty="0" smtClean="0">
                <a:solidFill>
                  <a:schemeClr val="accent5">
                    <a:lumMod val="50000"/>
                  </a:schemeClr>
                </a:solidFill>
              </a:rPr>
              <a:t>Προετοιμασία…  </a:t>
            </a:r>
            <a:br>
              <a:rPr lang="el-GR" sz="4800" b="1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l-GR" b="1" i="1" dirty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l-GR" b="1" i="1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l-GR" sz="4400" b="1" i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l-GR" sz="4400" b="1" i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l-GR" sz="3600" i="1" dirty="0"/>
              <a:t>οριοθετούμε τη διαδρομή</a:t>
            </a:r>
            <a:br>
              <a:rPr lang="el-GR" sz="3600" i="1" dirty="0"/>
            </a:br>
            <a:r>
              <a:rPr lang="el-GR" sz="3600" i="1" dirty="0"/>
              <a:t>κρύβουμε τις οδηγίες </a:t>
            </a:r>
            <a:r>
              <a:rPr lang="el-GR" sz="4400" b="1" i="1" dirty="0" smtClean="0"/>
              <a:t/>
            </a:r>
            <a:br>
              <a:rPr lang="el-GR" sz="4400" b="1" i="1" dirty="0" smtClean="0"/>
            </a:br>
            <a:endParaRPr lang="el-GR" sz="4400" b="1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098" name="Picture 2" descr="C:\Users\savvas\Desktop\ΠΕΡΙΒΑΛΛΟΝΤΙΚΗ_2012_2013\PHOTOS\15-4 sxinias\DSCN15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8547125" cy="641000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122" name="Picture 2" descr="C:\Users\savvas\Desktop\ΠΕΡΙΒΑΛΛΟΝΤΙΚΗ_2012_2013\PHOTOS\15-4 sxinias\DSCN155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14290"/>
            <a:ext cx="8429683" cy="63219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6146" name="Picture 2" descr="C:\Users\savvas\Desktop\ΠΕΡΙΒΑΛΛΟΝΤΙΚΗ_2012_2013\PHOTOS\15-4 sxinias\DSCN1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14290"/>
            <a:ext cx="7951698" cy="642939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7170" name="Picture 2" descr="C:\Users\savvas\Desktop\ΠΕΡΙΒΑΛΛΟΝΤΙΚΗ_2012_2013\PHOTOS\15-4 sxinias\DSCN15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311036" cy="614366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1500174"/>
            <a:ext cx="6880610" cy="1465232"/>
          </a:xfrm>
        </p:spPr>
        <p:txBody>
          <a:bodyPr>
            <a:normAutofit/>
          </a:bodyPr>
          <a:lstStyle/>
          <a:p>
            <a:r>
              <a:rPr lang="el-GR" sz="4400" b="1" i="1" dirty="0" smtClean="0">
                <a:solidFill>
                  <a:schemeClr val="accent5">
                    <a:lumMod val="50000"/>
                  </a:schemeClr>
                </a:solidFill>
              </a:rPr>
              <a:t>Άφιξη των παιδιών… </a:t>
            </a:r>
            <a:br>
              <a:rPr lang="el-GR" sz="4400" b="1" i="1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el-GR" sz="44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2 - Ορθογώνιο"/>
          <p:cNvSpPr/>
          <p:nvPr/>
        </p:nvSpPr>
        <p:spPr>
          <a:xfrm>
            <a:off x="428596" y="3244334"/>
            <a:ext cx="82153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4000" b="1" dirty="0" smtClean="0"/>
              <a:t>1</a:t>
            </a:r>
            <a:r>
              <a:rPr lang="el-GR" sz="4000" b="1" baseline="30000" dirty="0" smtClean="0"/>
              <a:t>ου</a:t>
            </a:r>
            <a:r>
              <a:rPr lang="el-GR" sz="4000" b="1" dirty="0" smtClean="0"/>
              <a:t> Δημοτικού Σχολείου Ν. </a:t>
            </a:r>
            <a:r>
              <a:rPr lang="el-GR" sz="4000" b="1" dirty="0" err="1" smtClean="0"/>
              <a:t>Μάκρης</a:t>
            </a:r>
            <a:endParaRPr lang="el-GR" sz="40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9218" name="Picture 2" descr="C:\Users\savvas\Desktop\ΠΕΡΙΒΑΛΛΟΝΤΙΚΗ_2012_2013\PHOTOS\15-4 sxinias\DSCN15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1638" y="-301625"/>
            <a:ext cx="9948863" cy="74612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42" name="Picture 2" descr="C:\Users\savvas\Desktop\ΠΕΡΙΒΑΛΛΟΝΤΙΚΗ_2012_2013\PHOTOS\15-4 sxinias\DSCN15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308381" cy="623095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1266" name="Picture 2" descr="C:\Users\savvas\Desktop\ΠΕΡΙΒΑΛΛΟΝΤΙΚΗ_2012_2013\PHOTOS\15-4 sxinias\DSCN15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286808" cy="621477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0"/>
            <a:ext cx="7024744" cy="829888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Αφετηρία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785794"/>
            <a:ext cx="8429684" cy="1285849"/>
          </a:xfrm>
        </p:spPr>
        <p:txBody>
          <a:bodyPr/>
          <a:lstStyle/>
          <a:p>
            <a:r>
              <a:rPr lang="el-GR" dirty="0" smtClean="0"/>
              <a:t>Χωρισμός των μαθητών Δημοτικού σε 3 ομάδες</a:t>
            </a:r>
          </a:p>
          <a:p>
            <a:r>
              <a:rPr lang="el-GR" dirty="0" smtClean="0"/>
              <a:t>Ορισμός ομαδάρχη σε κάθε ομάδα</a:t>
            </a:r>
            <a:endParaRPr lang="en-US" dirty="0"/>
          </a:p>
        </p:txBody>
      </p:sp>
      <p:pic>
        <p:nvPicPr>
          <p:cNvPr id="3074" name="Picture 2" descr="H:\DCIM\100MSDCF\DSC009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56" y="2071678"/>
            <a:ext cx="5663882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051387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57356" y="214290"/>
            <a:ext cx="5409218" cy="857272"/>
          </a:xfrm>
        </p:spPr>
        <p:txBody>
          <a:bodyPr/>
          <a:lstStyle/>
          <a:p>
            <a:pPr algn="ctr"/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Αφετηρία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85860"/>
            <a:ext cx="8572560" cy="5256584"/>
          </a:xfrm>
        </p:spPr>
        <p:txBody>
          <a:bodyPr>
            <a:normAutofit fontScale="77500" lnSpcReduction="20000"/>
          </a:bodyPr>
          <a:lstStyle/>
          <a:p>
            <a:pPr marL="68580" indent="0"/>
            <a:r>
              <a:rPr lang="el-GR" dirty="0" smtClean="0"/>
              <a:t> </a:t>
            </a:r>
            <a:r>
              <a:rPr lang="el-GR" sz="3100" dirty="0" smtClean="0"/>
              <a:t>Χωρίζουμε </a:t>
            </a:r>
            <a:r>
              <a:rPr lang="el-GR" sz="3100" dirty="0"/>
              <a:t>τα παιδιά σε 3 ομάδες</a:t>
            </a:r>
            <a:r>
              <a:rPr lang="el-GR" sz="3100" dirty="0" smtClean="0"/>
              <a:t>.</a:t>
            </a:r>
          </a:p>
          <a:p>
            <a:pPr marL="68580" indent="0">
              <a:buNone/>
            </a:pPr>
            <a:endParaRPr lang="el-GR" sz="3100" dirty="0" smtClean="0"/>
          </a:p>
          <a:p>
            <a:pPr marL="68580" indent="0"/>
            <a:r>
              <a:rPr lang="el-GR" sz="3100" dirty="0" smtClean="0"/>
              <a:t> </a:t>
            </a:r>
            <a:r>
              <a:rPr lang="el-GR" sz="3100" dirty="0"/>
              <a:t>Ορίζονται </a:t>
            </a:r>
            <a:r>
              <a:rPr lang="el-GR" sz="3100" dirty="0" smtClean="0"/>
              <a:t>ομαδάρχες. Δίνουμε </a:t>
            </a:r>
            <a:r>
              <a:rPr lang="el-GR" sz="3100" dirty="0"/>
              <a:t>όνομα σε </a:t>
            </a:r>
            <a:r>
              <a:rPr lang="el-GR" sz="3100" dirty="0" smtClean="0"/>
              <a:t>κάθε ομάδα</a:t>
            </a:r>
            <a:r>
              <a:rPr lang="el-GR" sz="3100" dirty="0"/>
              <a:t>. </a:t>
            </a:r>
            <a:endParaRPr lang="el-GR" sz="3100" dirty="0" smtClean="0"/>
          </a:p>
          <a:p>
            <a:pPr marL="68580" indent="0">
              <a:buNone/>
            </a:pPr>
            <a:endParaRPr lang="el-GR" sz="3100" dirty="0" smtClean="0"/>
          </a:p>
          <a:p>
            <a:pPr marL="68580" indent="0"/>
            <a:r>
              <a:rPr lang="el-GR" sz="3100" dirty="0" smtClean="0"/>
              <a:t>Γράφουμε </a:t>
            </a:r>
            <a:r>
              <a:rPr lang="el-GR" sz="3100" dirty="0"/>
              <a:t>τα ονόματα των παιδιών σε ετικέτες</a:t>
            </a:r>
            <a:r>
              <a:rPr lang="el-GR" sz="3100" dirty="0" smtClean="0"/>
              <a:t>.</a:t>
            </a:r>
          </a:p>
          <a:p>
            <a:pPr marL="68580" indent="0">
              <a:buNone/>
            </a:pPr>
            <a:endParaRPr lang="el-GR" sz="3100" dirty="0"/>
          </a:p>
          <a:p>
            <a:r>
              <a:rPr lang="el-GR" sz="3100" dirty="0" smtClean="0"/>
              <a:t> </a:t>
            </a:r>
            <a:r>
              <a:rPr lang="el-GR" sz="3100" dirty="0"/>
              <a:t>Ομαδάρχες: Λίγα λόγια για το μονοπάτι. Δείχνουν το φυτολόγιο στα παιδιά και </a:t>
            </a:r>
            <a:r>
              <a:rPr lang="el-GR" sz="3100" dirty="0" smtClean="0"/>
              <a:t>τους εξηγούν </a:t>
            </a:r>
            <a:r>
              <a:rPr lang="el-GR" sz="3100" dirty="0"/>
              <a:t>τι θα κάνουν στο τέλος</a:t>
            </a:r>
            <a:r>
              <a:rPr lang="el-GR" sz="3100" dirty="0" smtClean="0"/>
              <a:t>.</a:t>
            </a:r>
          </a:p>
          <a:p>
            <a:pPr>
              <a:buNone/>
            </a:pPr>
            <a:endParaRPr lang="el-GR" sz="3100" dirty="0"/>
          </a:p>
          <a:p>
            <a:r>
              <a:rPr lang="el-GR" sz="3100" dirty="0" smtClean="0"/>
              <a:t> </a:t>
            </a:r>
            <a:r>
              <a:rPr lang="el-GR" sz="3100" dirty="0"/>
              <a:t>Ο υπεύθυνος δράσης διαβάζει το μήνυμα στην πρώτη ομάδα και μετά διαβάζει </a:t>
            </a:r>
            <a:r>
              <a:rPr lang="el-GR" sz="3100" dirty="0" smtClean="0"/>
              <a:t>την 1η </a:t>
            </a:r>
            <a:r>
              <a:rPr lang="el-GR" sz="3100" dirty="0"/>
              <a:t>εντολή</a:t>
            </a:r>
            <a:r>
              <a:rPr lang="el-GR" sz="3100" dirty="0" smtClean="0"/>
              <a:t>.  </a:t>
            </a:r>
            <a:r>
              <a:rPr lang="el-GR" sz="3100" dirty="0"/>
              <a:t>Ξεκινάει η 1η ομάδα, μετά από 5 λεπτά η επόμενη και μετά η επόμενη</a:t>
            </a:r>
            <a:r>
              <a:rPr lang="el-GR" sz="3100" dirty="0" smtClean="0"/>
              <a:t>.</a:t>
            </a:r>
          </a:p>
          <a:p>
            <a:pPr>
              <a:buNone/>
            </a:pPr>
            <a:endParaRPr lang="el-GR" sz="3100" dirty="0"/>
          </a:p>
          <a:p>
            <a:r>
              <a:rPr lang="el-GR" sz="3100" dirty="0" smtClean="0"/>
              <a:t> </a:t>
            </a:r>
            <a:r>
              <a:rPr lang="el-GR" sz="3100" dirty="0"/>
              <a:t>Οι ομαδάρχες φροντίζουν ώστε να κατευθύνουν σωστά τα παιδιά στον </a:t>
            </a:r>
            <a:r>
              <a:rPr lang="el-GR" sz="3100" dirty="0" smtClean="0"/>
              <a:t>επόμενο σταθμό</a:t>
            </a:r>
            <a:r>
              <a:rPr lang="el-GR" sz="3100" dirty="0"/>
              <a:t>. </a:t>
            </a:r>
            <a:endParaRPr lang="en-US" sz="3100" dirty="0"/>
          </a:p>
        </p:txBody>
      </p:sp>
    </p:spTree>
    <p:extLst>
      <p:ext uri="{BB962C8B-B14F-4D97-AF65-F5344CB8AC3E}">
        <p14:creationId xmlns:p14="http://schemas.microsoft.com/office/powerpoint/2010/main" xmlns="" val="19255638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024744" cy="857272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Πρώτη Ομάδα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04" y="1142984"/>
            <a:ext cx="6777317" cy="1000132"/>
          </a:xfrm>
        </p:spPr>
        <p:txBody>
          <a:bodyPr>
            <a:normAutofit fontScale="92500" lnSpcReduction="20000"/>
          </a:bodyPr>
          <a:lstStyle/>
          <a:p>
            <a:r>
              <a:rPr lang="el-GR" dirty="0" smtClean="0"/>
              <a:t>Ομαδάρχης: Βασιλική </a:t>
            </a:r>
            <a:r>
              <a:rPr lang="el-GR" dirty="0" err="1" smtClean="0"/>
              <a:t>Μπίλη</a:t>
            </a:r>
            <a:endParaRPr lang="el-GR" dirty="0" smtClean="0"/>
          </a:p>
          <a:p>
            <a:r>
              <a:rPr lang="el-GR" dirty="0" smtClean="0"/>
              <a:t>Όνομα Ομάδας: </a:t>
            </a:r>
            <a:r>
              <a:rPr lang="el-GR" b="1" dirty="0" smtClean="0">
                <a:solidFill>
                  <a:srgbClr val="0070C0"/>
                </a:solidFill>
              </a:rPr>
              <a:t>Μπλε Κουνούπια</a:t>
            </a:r>
            <a:endParaRPr lang="en-US" b="1" dirty="0">
              <a:solidFill>
                <a:srgbClr val="0070C0"/>
              </a:solidFill>
            </a:endParaRPr>
          </a:p>
        </p:txBody>
      </p:sp>
      <p:pic>
        <p:nvPicPr>
          <p:cNvPr id="3074" name="Picture 2" descr="G:\perivalontiki\15-4 sxinias\IMG_14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1604" y="2357430"/>
            <a:ext cx="605600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16017701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024744" cy="811468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Δεύτερη Ομάδα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290" y="1142984"/>
            <a:ext cx="6777317" cy="1016092"/>
          </a:xfrm>
        </p:spPr>
        <p:txBody>
          <a:bodyPr>
            <a:normAutofit fontScale="92500" lnSpcReduction="10000"/>
          </a:bodyPr>
          <a:lstStyle/>
          <a:p>
            <a:r>
              <a:rPr lang="el-GR" b="1" dirty="0" smtClean="0"/>
              <a:t>Ομαδάρχης</a:t>
            </a:r>
            <a:r>
              <a:rPr lang="el-GR" b="1" dirty="0"/>
              <a:t>: </a:t>
            </a:r>
            <a:r>
              <a:rPr lang="el-GR" b="1" dirty="0" smtClean="0"/>
              <a:t>Άννα </a:t>
            </a:r>
            <a:r>
              <a:rPr lang="el-GR" b="1" dirty="0" err="1" smtClean="0"/>
              <a:t>Τσαπατώρη</a:t>
            </a:r>
            <a:endParaRPr lang="el-GR" b="1" dirty="0" smtClean="0"/>
          </a:p>
          <a:p>
            <a:r>
              <a:rPr lang="el-GR" b="1" dirty="0" smtClean="0"/>
              <a:t>Όνομα Ομάδας: </a:t>
            </a:r>
            <a:r>
              <a:rPr lang="el-GR" b="1" dirty="0" smtClean="0">
                <a:solidFill>
                  <a:srgbClr val="92D050"/>
                </a:solidFill>
              </a:rPr>
              <a:t>Πράσινα Σκαθάρια</a:t>
            </a:r>
            <a:endParaRPr lang="en-US" b="1" dirty="0">
              <a:solidFill>
                <a:srgbClr val="92D050"/>
              </a:solidFill>
            </a:endParaRPr>
          </a:p>
        </p:txBody>
      </p:sp>
      <p:pic>
        <p:nvPicPr>
          <p:cNvPr id="4098" name="Picture 2" descr="G:\perivalontiki\15-4 sxinias\IMG_148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939" t="10525" r="6478" b="10525"/>
          <a:stretch/>
        </p:blipFill>
        <p:spPr bwMode="auto">
          <a:xfrm>
            <a:off x="1785918" y="2428868"/>
            <a:ext cx="5616624" cy="3875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121278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024744" cy="811468"/>
          </a:xfrm>
        </p:spPr>
        <p:txBody>
          <a:bodyPr>
            <a:normAutofit/>
          </a:bodyPr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Τρίτη Ομάδα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0100" y="1071546"/>
            <a:ext cx="6777317" cy="1158398"/>
          </a:xfrm>
        </p:spPr>
        <p:txBody>
          <a:bodyPr>
            <a:normAutofit lnSpcReduction="10000"/>
          </a:bodyPr>
          <a:lstStyle/>
          <a:p>
            <a:r>
              <a:rPr lang="el-GR" b="1" dirty="0" smtClean="0"/>
              <a:t>Ομαδάρχης: Λυδία </a:t>
            </a:r>
            <a:r>
              <a:rPr lang="el-GR" b="1" dirty="0" err="1" smtClean="0"/>
              <a:t>Πολυζώη</a:t>
            </a:r>
            <a:endParaRPr lang="el-GR" b="1" dirty="0"/>
          </a:p>
          <a:p>
            <a:r>
              <a:rPr lang="el-GR" b="1" dirty="0"/>
              <a:t>Ό</a:t>
            </a:r>
            <a:r>
              <a:rPr lang="el-GR" b="1" dirty="0" smtClean="0"/>
              <a:t>νομα Ομάδας</a:t>
            </a:r>
            <a:r>
              <a:rPr lang="el-GR" b="1" dirty="0"/>
              <a:t>: </a:t>
            </a:r>
            <a:r>
              <a:rPr lang="el-GR" b="1" dirty="0" smtClean="0">
                <a:solidFill>
                  <a:srgbClr val="FF0000"/>
                </a:solidFill>
              </a:rPr>
              <a:t>Κόκκινες Αράχνες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122" name="Picture 2" descr="G:\perivalontiki\15-4 sxinias\IMG_14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71604" y="2214554"/>
            <a:ext cx="5760640" cy="380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11107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3314" name="Picture 2" descr="C:\Users\savvas\Desktop\ΠΕΡΙΒΑΛΛΟΝΤΙΚΗ_2012_2013\PHOTOS\15-4 sxinias\DSCN16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143932" cy="610762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4338" name="Picture 2" descr="C:\Users\savvas\Desktop\ΠΕΡΙΒΑΛΛΟΝΤΙΚΗ_2012_2013\PHOTOS\15-4 sxinias\DSCN16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15370" cy="592933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024744" cy="954344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Πρώτος Σταθμός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0232" y="1071546"/>
            <a:ext cx="6777317" cy="1214446"/>
          </a:xfrm>
        </p:spPr>
        <p:txBody>
          <a:bodyPr/>
          <a:lstStyle/>
          <a:p>
            <a:pPr>
              <a:buNone/>
            </a:pPr>
            <a:r>
              <a:rPr lang="el-GR" b="1" dirty="0" smtClean="0"/>
              <a:t>Προσανατολισμός</a:t>
            </a:r>
          </a:p>
          <a:p>
            <a:pPr>
              <a:buNone/>
            </a:pPr>
            <a:r>
              <a:rPr lang="el-GR" b="1" dirty="0" smtClean="0"/>
              <a:t>Υπεύθυνος: Θοδωρής </a:t>
            </a:r>
            <a:r>
              <a:rPr lang="el-GR" b="1" dirty="0" err="1" smtClean="0"/>
              <a:t>Γιωννάς</a:t>
            </a:r>
            <a:endParaRPr lang="en-US" b="1" dirty="0"/>
          </a:p>
        </p:txBody>
      </p:sp>
      <p:pic>
        <p:nvPicPr>
          <p:cNvPr id="6146" name="Picture 2" descr="G:\perivalontiki\15-4 sxinias\DSCN16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43042" y="2428868"/>
            <a:ext cx="6449106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425811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97768"/>
            <a:ext cx="7024744" cy="945216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Δράση Πρώτου Σταθμού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16832"/>
            <a:ext cx="7416824" cy="3583870"/>
          </a:xfrm>
        </p:spPr>
        <p:txBody>
          <a:bodyPr>
            <a:normAutofit/>
          </a:bodyPr>
          <a:lstStyle/>
          <a:p>
            <a:r>
              <a:rPr lang="el-GR" sz="2800" dirty="0" smtClean="0"/>
              <a:t>Εστιάζουμε στα </a:t>
            </a:r>
            <a:r>
              <a:rPr lang="el-GR" sz="2800" b="1" dirty="0" smtClean="0"/>
              <a:t>σημεία </a:t>
            </a:r>
            <a:r>
              <a:rPr lang="el-GR" sz="2800" b="1" dirty="0"/>
              <a:t>του ορίζοντα</a:t>
            </a:r>
            <a:r>
              <a:rPr lang="el-GR" sz="2800" dirty="0"/>
              <a:t>, </a:t>
            </a:r>
            <a:r>
              <a:rPr lang="el-GR" sz="2800" dirty="0" smtClean="0"/>
              <a:t>δείχνουμε </a:t>
            </a:r>
            <a:r>
              <a:rPr lang="el-GR" sz="2800" dirty="0"/>
              <a:t>με </a:t>
            </a:r>
            <a:r>
              <a:rPr lang="el-GR" sz="2800" dirty="0" smtClean="0"/>
              <a:t>την </a:t>
            </a:r>
            <a:r>
              <a:rPr lang="el-GR" sz="2800" b="1" dirty="0" smtClean="0"/>
              <a:t>πυξίδα</a:t>
            </a:r>
            <a:r>
              <a:rPr lang="el-GR" sz="2800" dirty="0" smtClean="0"/>
              <a:t> </a:t>
            </a:r>
            <a:r>
              <a:rPr lang="el-GR" sz="2800" dirty="0"/>
              <a:t>τον Βορρά, </a:t>
            </a:r>
            <a:r>
              <a:rPr lang="el-GR" sz="2800" dirty="0" smtClean="0"/>
              <a:t>ανοίγουμε </a:t>
            </a:r>
            <a:r>
              <a:rPr lang="el-GR" sz="2800" dirty="0"/>
              <a:t>τα χέρια και </a:t>
            </a:r>
            <a:r>
              <a:rPr lang="el-GR" sz="2800" dirty="0" smtClean="0"/>
              <a:t>μαθαίνουμε </a:t>
            </a:r>
            <a:r>
              <a:rPr lang="el-GR" sz="2800" dirty="0"/>
              <a:t>σε ποιο χέρι αντιστοιχεί </a:t>
            </a:r>
            <a:r>
              <a:rPr lang="el-GR" sz="2800" dirty="0" smtClean="0"/>
              <a:t>ποιο σημείο </a:t>
            </a:r>
            <a:r>
              <a:rPr lang="el-GR" sz="2800" dirty="0"/>
              <a:t>του ορίζοντα. </a:t>
            </a:r>
            <a:endParaRPr lang="el-GR" sz="2800" dirty="0" smtClean="0"/>
          </a:p>
          <a:p>
            <a:pPr>
              <a:buNone/>
            </a:pPr>
            <a:endParaRPr lang="el-GR" sz="2800" dirty="0"/>
          </a:p>
          <a:p>
            <a:r>
              <a:rPr lang="el-GR" sz="2800" dirty="0" smtClean="0"/>
              <a:t> </a:t>
            </a:r>
            <a:r>
              <a:rPr lang="el-GR" sz="2800" dirty="0"/>
              <a:t>Τα παιδιά </a:t>
            </a:r>
            <a:r>
              <a:rPr lang="el-GR" sz="2800" dirty="0" smtClean="0"/>
              <a:t>αρχίζουν να ψάχνουν </a:t>
            </a:r>
            <a:r>
              <a:rPr lang="el-GR" sz="2800" dirty="0"/>
              <a:t>για την επόμενη εντολή.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00423839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5362" name="Picture 2" descr="C:\Users\savvas\Desktop\ΠΕΡΙΒΑΛΛΟΝΤΙΚΗ_2012_2013\PHOTOS\15-4 sxinias\DSCN16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357166"/>
            <a:ext cx="8186746" cy="6139733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9458" name="Picture 2" descr="C:\Users\savvas\Desktop\ΠΕΡΙΒΑΛΛΟΝΤΙΚΗ_2012_2013\PHOTOS\15-4 sxinias\DSCN16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547125" cy="6410002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214290"/>
            <a:ext cx="7024744" cy="928694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Δεύτερος</a:t>
            </a:r>
            <a:r>
              <a:rPr lang="el-GR" b="1" dirty="0" smtClean="0"/>
              <a:t> </a:t>
            </a:r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Σταθμός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04" y="1357298"/>
            <a:ext cx="6777317" cy="114300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l-GR" b="1" dirty="0" smtClean="0"/>
              <a:t>Αποικοδόμηση</a:t>
            </a:r>
          </a:p>
          <a:p>
            <a:pPr>
              <a:buNone/>
            </a:pPr>
            <a:r>
              <a:rPr lang="el-GR" b="1" dirty="0" smtClean="0"/>
              <a:t>Υπεύθυνη: Άντζελα </a:t>
            </a:r>
            <a:r>
              <a:rPr lang="el-GR" b="1" dirty="0" err="1" smtClean="0"/>
              <a:t>Τσιούλα</a:t>
            </a:r>
            <a:endParaRPr lang="el-GR" b="1" dirty="0" smtClean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7170" name="Picture 2" descr="G:\perivalontiki\15-4 sxinias\DSCN16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5918" y="2642504"/>
            <a:ext cx="5234354" cy="3738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322084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357166"/>
            <a:ext cx="7024744" cy="1000132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Δράση Δεύτερου Σταθμού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04" y="1928802"/>
            <a:ext cx="6777317" cy="4092486"/>
          </a:xfrm>
        </p:spPr>
        <p:txBody>
          <a:bodyPr>
            <a:normAutofit/>
          </a:bodyPr>
          <a:lstStyle/>
          <a:p>
            <a:r>
              <a:rPr lang="el-GR" sz="2800" dirty="0" smtClean="0"/>
              <a:t>Εξηγούμε στα </a:t>
            </a:r>
            <a:r>
              <a:rPr lang="el-GR" sz="2800" dirty="0"/>
              <a:t>παιδιά </a:t>
            </a:r>
            <a:r>
              <a:rPr lang="el-GR" sz="2800" dirty="0" smtClean="0"/>
              <a:t>με απλά λόγια τι είναι οι </a:t>
            </a:r>
            <a:r>
              <a:rPr lang="el-GR" sz="2800" b="1" dirty="0" smtClean="0"/>
              <a:t>αποικοδομητές</a:t>
            </a:r>
            <a:r>
              <a:rPr lang="el-GR" sz="2800" dirty="0" smtClean="0"/>
              <a:t> και ποιος ο ρόλος τους στον </a:t>
            </a:r>
            <a:r>
              <a:rPr lang="el-GR" sz="2800" b="1" dirty="0" smtClean="0"/>
              <a:t>κύκλο της ζωής</a:t>
            </a:r>
            <a:r>
              <a:rPr lang="el-GR" sz="2800" dirty="0" smtClean="0"/>
              <a:t>. </a:t>
            </a:r>
          </a:p>
          <a:p>
            <a:pPr>
              <a:buNone/>
            </a:pPr>
            <a:endParaRPr lang="el-GR" sz="2800" dirty="0"/>
          </a:p>
          <a:p>
            <a:r>
              <a:rPr lang="el-GR" sz="2800" dirty="0" smtClean="0"/>
              <a:t> </a:t>
            </a:r>
            <a:r>
              <a:rPr lang="el-GR" sz="2800" dirty="0"/>
              <a:t>Τα παιδιά παρατηρούν </a:t>
            </a:r>
            <a:r>
              <a:rPr lang="el-GR" sz="2800" dirty="0" smtClean="0"/>
              <a:t>με </a:t>
            </a:r>
            <a:r>
              <a:rPr lang="el-GR" sz="2800" b="1" dirty="0" smtClean="0"/>
              <a:t>μεγεθυντικό φακό </a:t>
            </a:r>
            <a:r>
              <a:rPr lang="el-GR" sz="2800" dirty="0" smtClean="0"/>
              <a:t>το </a:t>
            </a:r>
            <a:r>
              <a:rPr lang="el-GR" sz="2800" dirty="0"/>
              <a:t>φλοιό του κορμού </a:t>
            </a:r>
            <a:r>
              <a:rPr lang="el-GR" sz="2800" dirty="0" smtClean="0"/>
              <a:t>και ψάχνουν για  </a:t>
            </a:r>
            <a:r>
              <a:rPr lang="el-GR" sz="2800" dirty="0" err="1" smtClean="0"/>
              <a:t>αποικοδομητές</a:t>
            </a:r>
            <a:r>
              <a:rPr lang="el-GR" sz="2800" dirty="0" smtClean="0"/>
              <a:t>.</a:t>
            </a:r>
            <a:endParaRPr lang="el-GR" sz="2800" dirty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476273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6386" name="Picture 2" descr="C:\Users\savvas\Desktop\ΠΕΡΙΒΑΛΛΟΝΤΙΚΗ_2012_2013\PHOTOS\15-4 sxinias\DSCN16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8143932" cy="610762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8434" name="Picture 2" descr="C:\Users\savvas\Desktop\ΠΕΡΙΒΑΛΛΟΝΤΙΚΗ_2012_2013\PHOTOS\15-4 sxinias\DSCN16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286808" cy="62147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7024744" cy="857256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Τρίτος Σταθμός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480" y="1214422"/>
            <a:ext cx="6777317" cy="100013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b="1" dirty="0" smtClean="0"/>
              <a:t>Σκουπίδια - Ανακύκλωση</a:t>
            </a:r>
          </a:p>
          <a:p>
            <a:pPr>
              <a:buNone/>
            </a:pPr>
            <a:r>
              <a:rPr lang="el-GR" b="1" dirty="0" smtClean="0"/>
              <a:t>Υπεύθυνος: Σπύρος Σερέτης</a:t>
            </a:r>
            <a:endParaRPr lang="en-US" b="1" dirty="0"/>
          </a:p>
        </p:txBody>
      </p:sp>
      <p:pic>
        <p:nvPicPr>
          <p:cNvPr id="8194" name="Picture 2" descr="G:\perivalontiki\15-4 sxinias\DSCN16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56183" y="2357430"/>
            <a:ext cx="6389223" cy="406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036941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285728"/>
            <a:ext cx="7024744" cy="1143000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Δράση Τρίτου Σταθμού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556792"/>
            <a:ext cx="8105554" cy="4944042"/>
          </a:xfrm>
        </p:spPr>
        <p:txBody>
          <a:bodyPr>
            <a:noAutofit/>
          </a:bodyPr>
          <a:lstStyle/>
          <a:p>
            <a:r>
              <a:rPr lang="el-GR" sz="2800" dirty="0" smtClean="0"/>
              <a:t>Εστιάζουμε</a:t>
            </a:r>
            <a:r>
              <a:rPr lang="el-GR" sz="2800" dirty="0"/>
              <a:t> </a:t>
            </a:r>
            <a:r>
              <a:rPr lang="el-GR" sz="2800" dirty="0" smtClean="0"/>
              <a:t>στα </a:t>
            </a:r>
            <a:r>
              <a:rPr lang="el-GR" sz="2800" b="1" dirty="0" smtClean="0"/>
              <a:t>σκουπίδια</a:t>
            </a:r>
            <a:r>
              <a:rPr lang="el-GR" sz="2800" b="1" dirty="0"/>
              <a:t> </a:t>
            </a:r>
            <a:r>
              <a:rPr lang="el-GR" sz="2800" dirty="0" smtClean="0"/>
              <a:t>και στο πρόβλημα </a:t>
            </a:r>
            <a:r>
              <a:rPr lang="el-GR" sz="2800" b="1" dirty="0" smtClean="0"/>
              <a:t>ρύπανσης</a:t>
            </a:r>
            <a:r>
              <a:rPr lang="el-GR" sz="2800" b="1" dirty="0"/>
              <a:t>. </a:t>
            </a:r>
            <a:endParaRPr lang="el-GR" sz="2800" b="1" dirty="0" smtClean="0"/>
          </a:p>
          <a:p>
            <a:pPr>
              <a:buNone/>
            </a:pPr>
            <a:endParaRPr lang="el-GR" sz="2800" dirty="0" smtClean="0"/>
          </a:p>
          <a:p>
            <a:r>
              <a:rPr lang="el-GR" sz="2800" dirty="0" smtClean="0"/>
              <a:t>Εξηγούμε  </a:t>
            </a:r>
            <a:r>
              <a:rPr lang="el-GR" sz="2800" dirty="0"/>
              <a:t>ότι όλα τα σκουπίδια δεν είναι για … πέταμα. Ε</a:t>
            </a:r>
            <a:r>
              <a:rPr lang="el-GR" sz="2800" dirty="0" smtClean="0"/>
              <a:t>πικεντρωνόμαστε στην αναγκαιότητα της </a:t>
            </a:r>
            <a:r>
              <a:rPr lang="el-GR" sz="2800" b="1" dirty="0" smtClean="0"/>
              <a:t>ανακύκλωσης</a:t>
            </a:r>
            <a:r>
              <a:rPr lang="el-GR" sz="2800" dirty="0" smtClean="0"/>
              <a:t>.</a:t>
            </a:r>
          </a:p>
          <a:p>
            <a:pPr>
              <a:buNone/>
            </a:pPr>
            <a:endParaRPr lang="el-GR" sz="2800" dirty="0"/>
          </a:p>
          <a:p>
            <a:r>
              <a:rPr lang="el-GR" sz="2800" dirty="0"/>
              <a:t>Παίζουμε ένα </a:t>
            </a:r>
            <a:r>
              <a:rPr lang="el-GR" sz="2800" dirty="0" smtClean="0"/>
              <a:t>«</a:t>
            </a:r>
            <a:r>
              <a:rPr lang="el-GR" sz="2800" b="1" dirty="0" smtClean="0"/>
              <a:t>ράλι καθαριότητας» </a:t>
            </a:r>
            <a:r>
              <a:rPr lang="el-GR" sz="2800" dirty="0"/>
              <a:t>– διαχωρισμού των απορριμάτων. </a:t>
            </a:r>
            <a:r>
              <a:rPr lang="el-GR" sz="2800" dirty="0" smtClean="0"/>
              <a:t> Χρησιμοποιώντας </a:t>
            </a:r>
            <a:r>
              <a:rPr lang="el-GR" sz="2800" dirty="0"/>
              <a:t>γάντια μιας χρήσης καθαρίζουμε την περιοχή</a:t>
            </a:r>
            <a:r>
              <a:rPr lang="el-GR" sz="2800" dirty="0" smtClean="0"/>
              <a:t>.</a:t>
            </a:r>
          </a:p>
          <a:p>
            <a:pPr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32239659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0"/>
            <a:ext cx="7024744" cy="857272"/>
          </a:xfrm>
        </p:spPr>
        <p:txBody>
          <a:bodyPr>
            <a:normAutofit/>
          </a:bodyPr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Τέταρτος Σταθμός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4414" y="1142984"/>
            <a:ext cx="7171846" cy="115839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l-GR" b="1" dirty="0" smtClean="0"/>
              <a:t>Πανίδα</a:t>
            </a:r>
          </a:p>
          <a:p>
            <a:pPr>
              <a:buNone/>
            </a:pPr>
            <a:r>
              <a:rPr lang="el-GR" b="1" dirty="0" smtClean="0"/>
              <a:t>Υπεύθυνη: </a:t>
            </a:r>
            <a:r>
              <a:rPr lang="el-GR" b="1" dirty="0" err="1" smtClean="0"/>
              <a:t>Αντωνίνα</a:t>
            </a:r>
            <a:r>
              <a:rPr lang="el-GR" b="1" dirty="0" smtClean="0"/>
              <a:t>  </a:t>
            </a:r>
            <a:r>
              <a:rPr lang="el-GR" b="1" dirty="0" err="1" smtClean="0"/>
              <a:t>Τζουάνου</a:t>
            </a:r>
            <a:endParaRPr lang="el-GR" b="1" dirty="0" smtClean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9218" name="Picture 2" descr="G:\perivalontiki\15-4 sxinias\DSCN16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5852" y="2214554"/>
            <a:ext cx="5811687" cy="4036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34522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7024744" cy="857256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Δράση Τέταρτου Σταθμού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8630" y="1428736"/>
            <a:ext cx="8001088" cy="5016050"/>
          </a:xfrm>
        </p:spPr>
        <p:txBody>
          <a:bodyPr>
            <a:noAutofit/>
          </a:bodyPr>
          <a:lstStyle/>
          <a:p>
            <a:r>
              <a:rPr lang="el-GR" sz="2400" dirty="0" err="1" smtClean="0"/>
              <a:t>Αναρρωτιόμαστε</a:t>
            </a:r>
            <a:r>
              <a:rPr lang="el-GR" sz="2400" dirty="0" smtClean="0"/>
              <a:t> τι ζώα μπορεί να συναντήσουμε στο δάσος του </a:t>
            </a:r>
            <a:r>
              <a:rPr lang="el-GR" sz="2400" dirty="0" err="1" smtClean="0"/>
              <a:t>Σχινιά</a:t>
            </a:r>
            <a:r>
              <a:rPr lang="el-GR" sz="2400" dirty="0" smtClean="0"/>
              <a:t>.  Εξηγούμε στα </a:t>
            </a:r>
            <a:r>
              <a:rPr lang="el-GR" sz="2400" dirty="0"/>
              <a:t>παιδιά </a:t>
            </a:r>
            <a:r>
              <a:rPr lang="el-GR" sz="2400" dirty="0" smtClean="0"/>
              <a:t>ποιά </a:t>
            </a:r>
            <a:r>
              <a:rPr lang="el-GR" sz="2400" b="1" dirty="0" smtClean="0"/>
              <a:t>ζώα</a:t>
            </a:r>
            <a:r>
              <a:rPr lang="el-GR" sz="2400" dirty="0" smtClean="0"/>
              <a:t> </a:t>
            </a:r>
            <a:r>
              <a:rPr lang="el-GR" sz="2400" dirty="0"/>
              <a:t>ζουν στο δάσος </a:t>
            </a:r>
            <a:r>
              <a:rPr lang="el-GR" sz="2400" dirty="0" err="1" smtClean="0"/>
              <a:t>Σχινιά</a:t>
            </a:r>
            <a:r>
              <a:rPr lang="el-GR" sz="2400" dirty="0" smtClean="0"/>
              <a:t>. Δείχνουμε </a:t>
            </a:r>
            <a:r>
              <a:rPr lang="el-GR" sz="2400" dirty="0"/>
              <a:t>φωτογραφίες και </a:t>
            </a:r>
            <a:r>
              <a:rPr lang="el-GR" sz="2400" dirty="0" smtClean="0"/>
              <a:t>λέμε </a:t>
            </a:r>
            <a:r>
              <a:rPr lang="el-GR" sz="2400" dirty="0"/>
              <a:t>τι ζώο είναι το καθένα. </a:t>
            </a:r>
            <a:endParaRPr lang="el-GR" sz="2400" dirty="0" smtClean="0"/>
          </a:p>
          <a:p>
            <a:endParaRPr lang="el-GR" sz="2400" dirty="0" smtClean="0"/>
          </a:p>
          <a:p>
            <a:r>
              <a:rPr lang="el-GR" sz="2400" dirty="0" smtClean="0"/>
              <a:t>Επίσης </a:t>
            </a:r>
            <a:r>
              <a:rPr lang="el-GR" sz="2400" dirty="0"/>
              <a:t>τους </a:t>
            </a:r>
            <a:r>
              <a:rPr lang="el-GR" sz="2400" dirty="0" smtClean="0"/>
              <a:t>αναφερόμαστε στα </a:t>
            </a:r>
            <a:r>
              <a:rPr lang="el-GR" sz="2400" dirty="0"/>
              <a:t>μικρότερα ζωάκια που δεν τα βλέπουμε αλλά είναι απαραίτητα για </a:t>
            </a:r>
            <a:r>
              <a:rPr lang="el-GR" sz="2400" dirty="0" smtClean="0"/>
              <a:t>τη ζωή στο δάσος και την ισορροπία </a:t>
            </a:r>
            <a:r>
              <a:rPr lang="el-GR" sz="2400" dirty="0"/>
              <a:t>του συστήματος</a:t>
            </a:r>
            <a:r>
              <a:rPr lang="el-GR" sz="2400" dirty="0" smtClean="0"/>
              <a:t>.</a:t>
            </a:r>
          </a:p>
          <a:p>
            <a:endParaRPr lang="el-GR" dirty="0" smtClean="0"/>
          </a:p>
          <a:p>
            <a:r>
              <a:rPr lang="el-GR" sz="2400" dirty="0" smtClean="0"/>
              <a:t>Παρουσιάζουμε μία απλή </a:t>
            </a:r>
            <a:r>
              <a:rPr lang="el-GR" sz="2400" dirty="0"/>
              <a:t>πυραμίδα με την </a:t>
            </a:r>
            <a:r>
              <a:rPr lang="el-GR" sz="2400" b="1" dirty="0"/>
              <a:t>τροφική αλυσίδα</a:t>
            </a:r>
            <a:r>
              <a:rPr lang="el-GR" sz="2400" dirty="0"/>
              <a:t>. Τους εξηγούμε ότι </a:t>
            </a:r>
            <a:r>
              <a:rPr lang="el-GR" sz="2400" dirty="0" smtClean="0"/>
              <a:t>αν κάτι </a:t>
            </a:r>
            <a:r>
              <a:rPr lang="el-GR" sz="2400" dirty="0"/>
              <a:t>λείψει ή είναι πολύ θα επηρεάσει και τα </a:t>
            </a:r>
            <a:r>
              <a:rPr lang="el-GR" sz="2400" dirty="0" smtClean="0"/>
              <a:t>υπόλοιπα.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2839934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72" y="214290"/>
            <a:ext cx="7024744" cy="857272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Πέμπτος Σταθμός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1604" y="1142984"/>
            <a:ext cx="6777317" cy="101552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b="1" dirty="0" smtClean="0"/>
              <a:t>Κουκουναριά</a:t>
            </a:r>
          </a:p>
          <a:p>
            <a:pPr>
              <a:buNone/>
            </a:pPr>
            <a:r>
              <a:rPr lang="el-GR" b="1" dirty="0" smtClean="0"/>
              <a:t>Υπεύθυνη: Χριστίνα </a:t>
            </a:r>
            <a:r>
              <a:rPr lang="el-GR" b="1" dirty="0" err="1" smtClean="0"/>
              <a:t>Νικάκη</a:t>
            </a:r>
            <a:endParaRPr lang="el-GR" b="1" dirty="0" smtClean="0"/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10242" name="Picture 2" descr="G:\perivalontiki\15-4 sxinias\DSCN16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8668" t="4322" r="9447" b="32358"/>
          <a:stretch/>
        </p:blipFill>
        <p:spPr bwMode="auto">
          <a:xfrm rot="5400000">
            <a:off x="1897191" y="2317595"/>
            <a:ext cx="4222570" cy="4302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ΠΩΣ ΝΑ ΚΡΥΦΤΕΙΣ ΑΠΟ ΤΑ ΠΑΙΔΙΑ - ΔΙΟΝΥΣΗΣ ΣΑΒΒΟΠΟΥΛΟΣ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7956376" y="609329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868199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0100" y="428604"/>
            <a:ext cx="7024744" cy="714380"/>
          </a:xfrm>
        </p:spPr>
        <p:txBody>
          <a:bodyPr>
            <a:normAutofit fontScale="90000"/>
          </a:bodyPr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Δράση Πέμπτου Σταθμού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68760"/>
            <a:ext cx="8501122" cy="5017760"/>
          </a:xfrm>
        </p:spPr>
        <p:txBody>
          <a:bodyPr>
            <a:noAutofit/>
          </a:bodyPr>
          <a:lstStyle/>
          <a:p>
            <a:r>
              <a:rPr lang="el-GR" sz="2400" dirty="0" smtClean="0"/>
              <a:t>Εντοπίζουμε μια </a:t>
            </a:r>
            <a:r>
              <a:rPr lang="el-GR" sz="2400" b="1" dirty="0" smtClean="0"/>
              <a:t>κουκουναριά </a:t>
            </a:r>
            <a:r>
              <a:rPr lang="el-GR" sz="2400" dirty="0" smtClean="0"/>
              <a:t>και τη </a:t>
            </a:r>
            <a:r>
              <a:rPr lang="el-GR" sz="2400" dirty="0"/>
              <a:t>δ</a:t>
            </a:r>
            <a:r>
              <a:rPr lang="el-GR" sz="2400" dirty="0" smtClean="0"/>
              <a:t>είχνουμε </a:t>
            </a:r>
            <a:r>
              <a:rPr lang="el-GR" sz="2400" dirty="0"/>
              <a:t>στα </a:t>
            </a:r>
            <a:r>
              <a:rPr lang="el-GR" sz="2400" dirty="0" smtClean="0"/>
              <a:t>παιδιά. Παρατηρούμε </a:t>
            </a:r>
            <a:r>
              <a:rPr lang="el-GR" sz="2400" dirty="0"/>
              <a:t>τα </a:t>
            </a:r>
            <a:r>
              <a:rPr lang="el-GR" sz="2400" b="1" dirty="0"/>
              <a:t>μέρη </a:t>
            </a:r>
            <a:r>
              <a:rPr lang="el-GR" sz="2400" b="1" dirty="0" smtClean="0"/>
              <a:t>του δέντρου, </a:t>
            </a:r>
            <a:r>
              <a:rPr lang="el-GR" sz="2400" b="1" dirty="0" err="1" smtClean="0"/>
              <a:t>αναρρωτιόμαστε</a:t>
            </a:r>
            <a:r>
              <a:rPr lang="el-GR" sz="2400" b="1" dirty="0" smtClean="0"/>
              <a:t> </a:t>
            </a:r>
            <a:r>
              <a:rPr lang="el-GR" sz="2400" b="1" dirty="0"/>
              <a:t> </a:t>
            </a:r>
            <a:r>
              <a:rPr lang="el-GR" sz="2400" dirty="0" smtClean="0"/>
              <a:t>γιατί είναι απογυμνωμένες  οι ρίζες της</a:t>
            </a:r>
            <a:r>
              <a:rPr lang="el-GR" sz="24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l-GR" sz="2400" dirty="0" smtClean="0"/>
              <a:t>και τι </a:t>
            </a:r>
            <a:r>
              <a:rPr lang="el-GR" sz="2400" dirty="0" smtClean="0"/>
              <a:t>διακρίνει </a:t>
            </a:r>
            <a:r>
              <a:rPr lang="el-GR" sz="2400" smtClean="0"/>
              <a:t>την κουκουναριά</a:t>
            </a:r>
            <a:r>
              <a:rPr lang="el-GR" sz="2400" smtClean="0"/>
              <a:t> </a:t>
            </a:r>
            <a:r>
              <a:rPr lang="el-GR" sz="2400" dirty="0"/>
              <a:t>από το κοινό πεύκο. </a:t>
            </a:r>
            <a:r>
              <a:rPr lang="el-GR" sz="2400" dirty="0" smtClean="0"/>
              <a:t>  </a:t>
            </a:r>
          </a:p>
          <a:p>
            <a:endParaRPr lang="el-GR" sz="2400" dirty="0" smtClean="0"/>
          </a:p>
          <a:p>
            <a:r>
              <a:rPr lang="el-GR" sz="2400" dirty="0" smtClean="0"/>
              <a:t>Εξηγούμε ότι ο </a:t>
            </a:r>
            <a:r>
              <a:rPr lang="el-GR" sz="2400" b="1" dirty="0" err="1" smtClean="0"/>
              <a:t>Σχινιάς</a:t>
            </a:r>
            <a:r>
              <a:rPr lang="el-GR" sz="2400" dirty="0" smtClean="0"/>
              <a:t> είναι </a:t>
            </a:r>
            <a:r>
              <a:rPr lang="el-GR" sz="2400" b="1" dirty="0" smtClean="0"/>
              <a:t>1</a:t>
            </a:r>
            <a:r>
              <a:rPr lang="el-GR" sz="2400" dirty="0" smtClean="0"/>
              <a:t>από τα </a:t>
            </a:r>
            <a:r>
              <a:rPr lang="el-GR" sz="2400" b="1" dirty="0" smtClean="0"/>
              <a:t>3 </a:t>
            </a:r>
            <a:r>
              <a:rPr lang="el-GR" sz="2400" dirty="0" smtClean="0"/>
              <a:t>δάση κουκουναριάς που υπάρχουν στην </a:t>
            </a:r>
            <a:r>
              <a:rPr lang="el-GR" sz="2400" b="1" dirty="0" smtClean="0"/>
              <a:t>Ελλάδα</a:t>
            </a:r>
            <a:r>
              <a:rPr lang="el-GR" sz="2400" dirty="0" smtClean="0"/>
              <a:t> και </a:t>
            </a:r>
            <a:r>
              <a:rPr lang="el-GR" sz="2400" b="1" dirty="0" smtClean="0"/>
              <a:t>κινδυνεύουν</a:t>
            </a:r>
            <a:r>
              <a:rPr lang="el-GR" sz="2400" dirty="0" smtClean="0"/>
              <a:t>!!! Αναρωτιόμαστε από τι κινδυνεύουν το δάσος του </a:t>
            </a:r>
            <a:r>
              <a:rPr lang="el-GR" sz="2400" dirty="0" err="1" smtClean="0"/>
              <a:t>Σχινιά</a:t>
            </a:r>
            <a:r>
              <a:rPr lang="el-GR" sz="2400" dirty="0" smtClean="0"/>
              <a:t>.</a:t>
            </a:r>
          </a:p>
          <a:p>
            <a:endParaRPr lang="el-GR" sz="2400" dirty="0" smtClean="0"/>
          </a:p>
          <a:p>
            <a:r>
              <a:rPr lang="el-GR" sz="2400" dirty="0" smtClean="0"/>
              <a:t>Τα παιδιά με τον ομαδάρχη αγκαλιάζουν το δέντρο, το παρατηρούν, κόβουν κλαδάκια, βλέπουν φωτογραφία με κομμένο κορμό, όπου υπολογίζουν την </a:t>
            </a:r>
            <a:r>
              <a:rPr lang="el-GR" sz="2400" b="1" dirty="0" smtClean="0"/>
              <a:t>ηλικία των δέντρων</a:t>
            </a:r>
            <a:r>
              <a:rPr lang="el-GR" sz="2400" dirty="0" smtClean="0"/>
              <a:t>.</a:t>
            </a:r>
          </a:p>
          <a:p>
            <a:pPr>
              <a:buNone/>
            </a:pPr>
            <a:endParaRPr lang="el-GR" sz="2800" dirty="0" smtClean="0"/>
          </a:p>
          <a:p>
            <a:pPr>
              <a:buNone/>
            </a:pP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71451476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024744" cy="1143000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Έκτος Σταθμός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504199"/>
            <a:ext cx="6777317" cy="92466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l-GR" b="1" dirty="0" smtClean="0"/>
              <a:t>Κουδουνάκια  (Παγίδες πουλιών)</a:t>
            </a:r>
          </a:p>
          <a:p>
            <a:pPr>
              <a:buNone/>
            </a:pPr>
            <a:r>
              <a:rPr lang="el-GR" b="1" dirty="0" smtClean="0"/>
              <a:t>Υπεύθυνη: </a:t>
            </a:r>
            <a:r>
              <a:rPr lang="el-GR" b="1" dirty="0" err="1" smtClean="0"/>
              <a:t>Αντριάννα</a:t>
            </a:r>
            <a:r>
              <a:rPr lang="el-GR" b="1" dirty="0" smtClean="0"/>
              <a:t> Ρούσσου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11266" name="Picture 2" descr="G:\perivalontiki\15-4 sxinias\DSCN164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414" y="2428868"/>
            <a:ext cx="5511190" cy="4133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21628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0"/>
            <a:ext cx="7024744" cy="1143000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Δράση Έκτου Σταθμού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268760"/>
            <a:ext cx="8215370" cy="5232074"/>
          </a:xfrm>
        </p:spPr>
        <p:txBody>
          <a:bodyPr>
            <a:noAutofit/>
          </a:bodyPr>
          <a:lstStyle/>
          <a:p>
            <a:r>
              <a:rPr lang="el-GR" sz="2800" dirty="0" smtClean="0"/>
              <a:t>Τα </a:t>
            </a:r>
            <a:r>
              <a:rPr lang="el-GR" sz="2800" dirty="0"/>
              <a:t>παιδιά </a:t>
            </a:r>
            <a:r>
              <a:rPr lang="el-GR" sz="2800" dirty="0" smtClean="0"/>
              <a:t>περνούν από πέρασμα </a:t>
            </a:r>
            <a:r>
              <a:rPr lang="el-GR" sz="2800" dirty="0"/>
              <a:t>με </a:t>
            </a:r>
            <a:r>
              <a:rPr lang="el-GR" sz="2800" dirty="0" smtClean="0"/>
              <a:t>σχοινιά </a:t>
            </a:r>
            <a:r>
              <a:rPr lang="el-GR" sz="2800" dirty="0"/>
              <a:t>με </a:t>
            </a:r>
            <a:r>
              <a:rPr lang="el-GR" sz="2800" dirty="0" smtClean="0"/>
              <a:t>κουδουνάκια</a:t>
            </a:r>
            <a:r>
              <a:rPr lang="el-GR" sz="2800" dirty="0"/>
              <a:t>. </a:t>
            </a:r>
            <a:r>
              <a:rPr lang="el-GR" sz="2800" dirty="0" smtClean="0"/>
              <a:t>Προσέχουν να μην κουνήσουν τα κουδουνάκια.</a:t>
            </a:r>
          </a:p>
          <a:p>
            <a:pPr>
              <a:buNone/>
            </a:pPr>
            <a:endParaRPr lang="el-GR" sz="2800" dirty="0"/>
          </a:p>
          <a:p>
            <a:r>
              <a:rPr lang="el-GR" sz="2800" dirty="0" err="1" smtClean="0"/>
              <a:t>Αναρρωτιόμαστε</a:t>
            </a:r>
            <a:r>
              <a:rPr lang="el-GR" sz="2800" dirty="0" smtClean="0"/>
              <a:t> σχετικά με </a:t>
            </a:r>
            <a:r>
              <a:rPr lang="el-GR" sz="2800" dirty="0"/>
              <a:t>τα </a:t>
            </a:r>
            <a:r>
              <a:rPr lang="el-GR" sz="2800" b="1" dirty="0" smtClean="0"/>
              <a:t>πουλιά</a:t>
            </a:r>
            <a:r>
              <a:rPr lang="el-GR" sz="2800" dirty="0" smtClean="0"/>
              <a:t> του </a:t>
            </a:r>
            <a:r>
              <a:rPr lang="el-GR" sz="2800" dirty="0" err="1" smtClean="0"/>
              <a:t>Σχινιά</a:t>
            </a:r>
            <a:r>
              <a:rPr lang="el-GR" sz="2800" dirty="0"/>
              <a:t>. </a:t>
            </a:r>
            <a:r>
              <a:rPr lang="el-GR" sz="2800" dirty="0" smtClean="0"/>
              <a:t>Βλέπουμε </a:t>
            </a:r>
            <a:r>
              <a:rPr lang="el-GR" sz="2800" b="1" dirty="0" smtClean="0"/>
              <a:t>φωτογραφίες </a:t>
            </a:r>
            <a:r>
              <a:rPr lang="el-GR" sz="2800" dirty="0"/>
              <a:t>από πουλιά </a:t>
            </a:r>
            <a:r>
              <a:rPr lang="el-GR" sz="2800" dirty="0" smtClean="0"/>
              <a:t>που παρατηρούνται </a:t>
            </a:r>
            <a:r>
              <a:rPr lang="el-GR" sz="2800" dirty="0"/>
              <a:t>στον </a:t>
            </a:r>
            <a:r>
              <a:rPr lang="el-GR" sz="2800" dirty="0" err="1"/>
              <a:t>Σχινιά</a:t>
            </a:r>
            <a:r>
              <a:rPr lang="el-GR" sz="2800" dirty="0" smtClean="0"/>
              <a:t>.</a:t>
            </a:r>
          </a:p>
          <a:p>
            <a:pPr>
              <a:buNone/>
            </a:pPr>
            <a:endParaRPr lang="el-GR" sz="2800" dirty="0"/>
          </a:p>
          <a:p>
            <a:r>
              <a:rPr lang="el-GR" sz="2800" dirty="0" smtClean="0"/>
              <a:t>Μιλάμε </a:t>
            </a:r>
            <a:r>
              <a:rPr lang="el-GR" sz="2800" dirty="0"/>
              <a:t>λίγο και για το </a:t>
            </a:r>
            <a:r>
              <a:rPr lang="el-GR" sz="2800" b="1" dirty="0"/>
              <a:t>λαθροκυνήγι</a:t>
            </a:r>
            <a:r>
              <a:rPr lang="el-GR" sz="2800" dirty="0"/>
              <a:t>. </a:t>
            </a:r>
            <a:r>
              <a:rPr lang="el-GR" sz="2800" dirty="0" smtClean="0"/>
              <a:t>Ο </a:t>
            </a:r>
            <a:r>
              <a:rPr lang="el-GR" sz="2800" b="1" dirty="0" err="1" smtClean="0"/>
              <a:t>Σχινιάς</a:t>
            </a:r>
            <a:r>
              <a:rPr lang="el-GR" sz="2800" b="1" dirty="0" smtClean="0"/>
              <a:t> </a:t>
            </a:r>
            <a:r>
              <a:rPr lang="el-GR" sz="2800" dirty="0"/>
              <a:t>είναι </a:t>
            </a:r>
            <a:r>
              <a:rPr lang="el-GR" sz="2800" b="1" dirty="0"/>
              <a:t>προστατευόμενη</a:t>
            </a:r>
            <a:r>
              <a:rPr lang="el-GR" sz="2800" dirty="0"/>
              <a:t> </a:t>
            </a:r>
            <a:r>
              <a:rPr lang="el-GR" sz="2800" dirty="0" smtClean="0"/>
              <a:t>περιοχή και </a:t>
            </a:r>
            <a:r>
              <a:rPr lang="el-GR" sz="2800" b="1" dirty="0"/>
              <a:t>απαγορεύεται το κυνήγι</a:t>
            </a:r>
            <a:r>
              <a:rPr lang="el-GR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xmlns="" val="2560833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0482" name="Picture 2" descr="C:\Users\savvas\Desktop\ΠΕΡΙΒΑΛΛΟΝΤΙΚΗ_2012_2013\PHOTOS\15-4 sxinias\DSCN16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8189935" cy="614212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14290"/>
            <a:ext cx="7024744" cy="928710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Έβδομος Σταθμός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4414" y="1142984"/>
            <a:ext cx="6777317" cy="101552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l-GR" b="1" dirty="0" smtClean="0"/>
              <a:t>Πυρκαγιές</a:t>
            </a:r>
          </a:p>
          <a:p>
            <a:pPr>
              <a:buNone/>
            </a:pPr>
            <a:r>
              <a:rPr lang="el-GR" b="1" dirty="0" smtClean="0"/>
              <a:t>Υπεύθυνη: Ήρα  Σούλα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2050" name="Picture 2" descr="H:\DCIM\100MSDCF\DSC009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28" y="2285992"/>
            <a:ext cx="5267733" cy="395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7900985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024744" cy="1143000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Δράση Έβδομου Σταθμού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1484784"/>
            <a:ext cx="7704972" cy="4536504"/>
          </a:xfrm>
        </p:spPr>
        <p:txBody>
          <a:bodyPr>
            <a:noAutofit/>
          </a:bodyPr>
          <a:lstStyle/>
          <a:p>
            <a:r>
              <a:rPr lang="el-GR" sz="2800" dirty="0" smtClean="0"/>
              <a:t>Επικεντρωνόμαστε στο κίνδυνο της </a:t>
            </a:r>
            <a:r>
              <a:rPr lang="el-GR" sz="2800" b="1" dirty="0" smtClean="0"/>
              <a:t>φωτιάς </a:t>
            </a:r>
            <a:r>
              <a:rPr lang="el-GR" sz="2800" b="1" dirty="0"/>
              <a:t>στο δάσος</a:t>
            </a:r>
            <a:r>
              <a:rPr lang="el-GR" sz="2800" dirty="0"/>
              <a:t>. Πώς μπορεί </a:t>
            </a:r>
            <a:r>
              <a:rPr lang="el-GR" sz="2800" dirty="0" smtClean="0"/>
              <a:t>να ξεκινήσει η φωτιά</a:t>
            </a:r>
            <a:r>
              <a:rPr lang="el-GR" sz="2800" dirty="0"/>
              <a:t>; </a:t>
            </a:r>
            <a:r>
              <a:rPr lang="el-GR" sz="2800" dirty="0" smtClean="0"/>
              <a:t>Τι κάνουμε όταν δούμε φωτιά στο δάσος</a:t>
            </a:r>
            <a:r>
              <a:rPr lang="el-GR" sz="2800" dirty="0"/>
              <a:t>;</a:t>
            </a:r>
            <a:endParaRPr lang="el-GR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Μαθαίνουμε το τηλέφωνο της Πυροσβεστικής Υπηρεσίας (</a:t>
            </a:r>
            <a:r>
              <a:rPr lang="el-GR" sz="2800" b="1" dirty="0" smtClean="0"/>
              <a:t>199</a:t>
            </a:r>
            <a:r>
              <a:rPr lang="el-GR" sz="2800" dirty="0" smtClean="0"/>
              <a:t>).</a:t>
            </a:r>
          </a:p>
          <a:p>
            <a:endParaRPr lang="el-GR" sz="2800" dirty="0"/>
          </a:p>
          <a:p>
            <a:r>
              <a:rPr lang="el-GR" sz="2800" dirty="0" smtClean="0"/>
              <a:t>Δείχνουμε </a:t>
            </a:r>
            <a:r>
              <a:rPr lang="el-GR" sz="2800" b="1" dirty="0" smtClean="0"/>
              <a:t>υλικά</a:t>
            </a:r>
            <a:r>
              <a:rPr lang="el-GR" sz="2800" dirty="0" smtClean="0"/>
              <a:t> </a:t>
            </a:r>
            <a:r>
              <a:rPr lang="el-GR" sz="2800" dirty="0"/>
              <a:t>και τους </a:t>
            </a:r>
            <a:r>
              <a:rPr lang="el-GR" sz="2800" dirty="0" smtClean="0"/>
              <a:t>ρωτάμε </a:t>
            </a:r>
            <a:r>
              <a:rPr lang="el-GR" sz="2800" dirty="0"/>
              <a:t>ποια ανάβουν και ποια </a:t>
            </a:r>
            <a:r>
              <a:rPr lang="el-GR" sz="2800" dirty="0" smtClean="0"/>
              <a:t>σβήνουν τη </a:t>
            </a:r>
            <a:r>
              <a:rPr lang="el-GR" sz="2800" dirty="0"/>
              <a:t>φωτιά</a:t>
            </a:r>
            <a:r>
              <a:rPr lang="el-GR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xmlns="" val="349443239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7024744" cy="882336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Όγδοος Σταθμός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57290" y="1214422"/>
            <a:ext cx="6777317" cy="1068685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l-GR" b="1" dirty="0" smtClean="0"/>
              <a:t>Χλωρίδα</a:t>
            </a:r>
          </a:p>
          <a:p>
            <a:pPr>
              <a:buNone/>
            </a:pPr>
            <a:r>
              <a:rPr lang="el-GR" b="1" dirty="0" smtClean="0"/>
              <a:t>Υπεύθυνη: Μαριέττα Μερκούρη</a:t>
            </a:r>
          </a:p>
          <a:p>
            <a:pPr marL="68580" indent="0">
              <a:buNone/>
            </a:pPr>
            <a:endParaRPr lang="en-US" dirty="0"/>
          </a:p>
        </p:txBody>
      </p:sp>
      <p:pic>
        <p:nvPicPr>
          <p:cNvPr id="1026" name="Picture 2" descr="H:\DCIM\100MSDCF\DSC009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00166" y="2357430"/>
            <a:ext cx="4752528" cy="387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1125273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976" y="285728"/>
            <a:ext cx="7024744" cy="928710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Δράση Όγδοου Σταθμού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1538" y="1500174"/>
            <a:ext cx="7488832" cy="4518264"/>
          </a:xfrm>
        </p:spPr>
        <p:txBody>
          <a:bodyPr>
            <a:noAutofit/>
          </a:bodyPr>
          <a:lstStyle/>
          <a:p>
            <a:r>
              <a:rPr lang="el-GR" sz="2800" dirty="0" smtClean="0"/>
              <a:t>Στον </a:t>
            </a:r>
            <a:r>
              <a:rPr lang="el-GR" sz="2800" dirty="0"/>
              <a:t>πεσμένο κορμό παρατηρούμε τα </a:t>
            </a:r>
            <a:r>
              <a:rPr lang="el-GR" sz="2800" b="1" dirty="0"/>
              <a:t>βρυα</a:t>
            </a:r>
            <a:r>
              <a:rPr lang="el-GR" sz="2800" dirty="0"/>
              <a:t> και τις </a:t>
            </a:r>
            <a:r>
              <a:rPr lang="el-GR" sz="2800" b="1" dirty="0"/>
              <a:t>λειχήνες</a:t>
            </a:r>
            <a:r>
              <a:rPr lang="el-GR" sz="2800" dirty="0"/>
              <a:t> με </a:t>
            </a:r>
            <a:r>
              <a:rPr lang="el-GR" sz="2800" b="1" dirty="0"/>
              <a:t>μεγεθυντικό φακό</a:t>
            </a:r>
            <a:r>
              <a:rPr lang="el-GR" sz="2800" dirty="0" smtClean="0"/>
              <a:t>.</a:t>
            </a:r>
          </a:p>
          <a:p>
            <a:pPr>
              <a:buNone/>
            </a:pPr>
            <a:endParaRPr lang="el-GR" sz="2800" dirty="0"/>
          </a:p>
          <a:p>
            <a:r>
              <a:rPr lang="el-GR" sz="2800" dirty="0" smtClean="0"/>
              <a:t>Δείχνουμε </a:t>
            </a:r>
            <a:r>
              <a:rPr lang="el-GR" sz="2800" b="1" dirty="0"/>
              <a:t>φυτά και δέντρα του Σχινιά</a:t>
            </a:r>
            <a:r>
              <a:rPr lang="el-GR" sz="2800" dirty="0"/>
              <a:t> στα παιδιά. </a:t>
            </a:r>
            <a:endParaRPr lang="el-GR" sz="2800" dirty="0" smtClean="0"/>
          </a:p>
          <a:p>
            <a:pPr>
              <a:buNone/>
            </a:pPr>
            <a:endParaRPr lang="el-GR" sz="2800" dirty="0" smtClean="0"/>
          </a:p>
          <a:p>
            <a:r>
              <a:rPr lang="el-GR" sz="2800" dirty="0" smtClean="0"/>
              <a:t>Εξηγούμε ότι το </a:t>
            </a:r>
            <a:r>
              <a:rPr lang="el-GR" sz="2800" dirty="0"/>
              <a:t>καλοκαίρι </a:t>
            </a:r>
            <a:r>
              <a:rPr lang="el-GR" sz="2800" b="1" dirty="0"/>
              <a:t>τα αυτοκίνητα </a:t>
            </a:r>
            <a:r>
              <a:rPr lang="el-GR" sz="2800" dirty="0"/>
              <a:t>μπαίνουν μέχρι την παραλία και δεν είναι σωστό </a:t>
            </a:r>
            <a:r>
              <a:rPr lang="el-GR" sz="2800" dirty="0" smtClean="0"/>
              <a:t>γιατί </a:t>
            </a:r>
            <a:r>
              <a:rPr lang="el-GR" sz="2800" b="1" dirty="0" smtClean="0"/>
              <a:t>πατάνε </a:t>
            </a:r>
            <a:r>
              <a:rPr lang="el-GR" sz="2800" b="1" dirty="0"/>
              <a:t>τα μικρά φυτά</a:t>
            </a:r>
            <a:r>
              <a:rPr lang="el-GR" sz="2800" dirty="0" smtClean="0"/>
              <a:t>.</a:t>
            </a:r>
            <a:endParaRPr lang="el-GR" sz="2800" dirty="0"/>
          </a:p>
        </p:txBody>
      </p:sp>
    </p:spTree>
    <p:extLst>
      <p:ext uri="{BB962C8B-B14F-4D97-AF65-F5344CB8AC3E}">
        <p14:creationId xmlns:p14="http://schemas.microsoft.com/office/powerpoint/2010/main" xmlns="" val="47977692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2770" name="Picture 2" descr="C:\Users\savvas\Desktop\ΠΕΡΙΒΑΛΛΟΝΤΙΚΗ_2012_2013\PHOTOS\15-4 sxinias\DSCN16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118497" cy="62314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1506" name="Picture 2" descr="C:\Users\savvas\Desktop\ΠΕΡΙΒΑΛΛΟΝΤΙΚΗ_2012_2013\PHOTOS\15-4 sxinias\DSCN16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7"/>
            <a:ext cx="8358246" cy="6268351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0"/>
            <a:ext cx="6286544" cy="1000108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Ένατος Σταθμός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24745"/>
            <a:ext cx="8643998" cy="101837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l-GR" sz="2800" b="1" dirty="0" smtClean="0"/>
              <a:t>Συγκέντρωση Ομάδας</a:t>
            </a:r>
          </a:p>
          <a:p>
            <a:pPr>
              <a:buNone/>
            </a:pPr>
            <a:r>
              <a:rPr lang="el-GR" sz="2800" b="1" dirty="0" smtClean="0"/>
              <a:t>Υπεύθυνη – Νεράιδα του δάσους: Κατερίνα Χρυσούλα</a:t>
            </a:r>
          </a:p>
          <a:p>
            <a:pPr marL="68580" indent="0">
              <a:buNone/>
            </a:pPr>
            <a:endParaRPr lang="en-US" b="1" dirty="0"/>
          </a:p>
        </p:txBody>
      </p:sp>
      <p:pic>
        <p:nvPicPr>
          <p:cNvPr id="14338" name="Picture 2" descr="G:\perivalontiki\15-4 sxinias\IMG_14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295100" y="2919818"/>
            <a:ext cx="4553799" cy="3143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699807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024744" cy="928710"/>
          </a:xfrm>
        </p:spPr>
        <p:txBody>
          <a:bodyPr/>
          <a:lstStyle/>
          <a:p>
            <a:r>
              <a:rPr lang="el-GR" b="1" dirty="0" smtClean="0">
                <a:solidFill>
                  <a:schemeClr val="accent5">
                    <a:lumMod val="50000"/>
                  </a:schemeClr>
                </a:solidFill>
              </a:rPr>
              <a:t>Δράση Ένατου Σταθμού</a:t>
            </a:r>
            <a:endParaRPr lang="en-US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0686" y="1268760"/>
            <a:ext cx="8463314" cy="4732008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l-GR" sz="2400" dirty="0" smtClean="0"/>
              <a:t>Τα </a:t>
            </a:r>
            <a:r>
              <a:rPr lang="el-GR" sz="2400" dirty="0"/>
              <a:t>παιδιά βρίσκουν το </a:t>
            </a:r>
            <a:r>
              <a:rPr lang="el-GR" sz="2400" b="1" dirty="0"/>
              <a:t>πέπλο</a:t>
            </a:r>
            <a:r>
              <a:rPr lang="el-GR" sz="2400" dirty="0"/>
              <a:t> της </a:t>
            </a:r>
            <a:r>
              <a:rPr lang="el-GR" sz="2400" dirty="0" smtClean="0"/>
              <a:t>νεράιδας</a:t>
            </a:r>
            <a:endParaRPr lang="el-GR" sz="2400" dirty="0"/>
          </a:p>
          <a:p>
            <a:pPr>
              <a:buFont typeface="Wingdings" pitchFamily="2" charset="2"/>
              <a:buChar char="ü"/>
            </a:pPr>
            <a:r>
              <a:rPr lang="el-GR" sz="2400" dirty="0"/>
              <a:t>Μαζευόμαστε όλες οι ομάδες μαζί, εμφανίζεται η </a:t>
            </a:r>
            <a:r>
              <a:rPr lang="el-GR" sz="2400" b="1" dirty="0"/>
              <a:t>νεράιδα</a:t>
            </a:r>
            <a:r>
              <a:rPr lang="el-GR" sz="2400" dirty="0"/>
              <a:t> και ευχαριστεί τα </a:t>
            </a:r>
            <a:r>
              <a:rPr lang="el-GR" sz="2400" dirty="0" smtClean="0"/>
              <a:t>παιδιά</a:t>
            </a:r>
          </a:p>
          <a:p>
            <a:pPr>
              <a:buFont typeface="Wingdings" pitchFamily="2" charset="2"/>
              <a:buChar char="ü"/>
            </a:pPr>
            <a:r>
              <a:rPr lang="el-GR" sz="2400" dirty="0" smtClean="0"/>
              <a:t>Καθόμαστε</a:t>
            </a:r>
            <a:r>
              <a:rPr lang="el-GR" sz="2400" dirty="0"/>
              <a:t>, τρώμε </a:t>
            </a:r>
            <a:r>
              <a:rPr lang="el-GR" sz="2400" dirty="0" smtClean="0"/>
              <a:t>κολατσιό</a:t>
            </a:r>
            <a:endParaRPr lang="el-GR" sz="2400" dirty="0"/>
          </a:p>
          <a:p>
            <a:pPr>
              <a:buFont typeface="Wingdings" pitchFamily="2" charset="2"/>
              <a:buChar char="ü"/>
            </a:pPr>
            <a:r>
              <a:rPr lang="el-GR" sz="2400" dirty="0"/>
              <a:t>Η νεράιδα λέει το </a:t>
            </a:r>
            <a:r>
              <a:rPr lang="el-GR" sz="2400" b="1" dirty="0"/>
              <a:t>παραμύθι </a:t>
            </a:r>
            <a:r>
              <a:rPr lang="el-GR" sz="2400" dirty="0"/>
              <a:t>στα </a:t>
            </a:r>
            <a:r>
              <a:rPr lang="el-GR" sz="2400" dirty="0" smtClean="0"/>
              <a:t>παιδιά</a:t>
            </a:r>
            <a:endParaRPr lang="el-GR" sz="2400" dirty="0"/>
          </a:p>
          <a:p>
            <a:pPr>
              <a:buFont typeface="Wingdings" pitchFamily="2" charset="2"/>
              <a:buChar char="ü"/>
            </a:pPr>
            <a:r>
              <a:rPr lang="el-GR" sz="2400" dirty="0" smtClean="0"/>
              <a:t>Τα </a:t>
            </a:r>
            <a:r>
              <a:rPr lang="el-GR" sz="2400" dirty="0"/>
              <a:t>παιδιά </a:t>
            </a:r>
            <a:r>
              <a:rPr lang="el-GR" sz="2400" b="1" dirty="0"/>
              <a:t>παρατηρούν</a:t>
            </a:r>
            <a:r>
              <a:rPr lang="el-GR" sz="2400" dirty="0"/>
              <a:t> το τοπίο και </a:t>
            </a:r>
            <a:r>
              <a:rPr lang="el-GR" sz="2400" b="1" dirty="0" smtClean="0"/>
              <a:t>ζωγραφίζουν</a:t>
            </a:r>
            <a:endParaRPr lang="el-GR" sz="2400" dirty="0"/>
          </a:p>
          <a:p>
            <a:pPr>
              <a:buFont typeface="Wingdings" pitchFamily="2" charset="2"/>
              <a:buChar char="ü"/>
            </a:pPr>
            <a:r>
              <a:rPr lang="el-GR" sz="2400" dirty="0"/>
              <a:t>Οι ομαδάρχες φτιάχνουν με τις ομάδες τους το </a:t>
            </a:r>
            <a:r>
              <a:rPr lang="el-GR" sz="2400" b="1" dirty="0" smtClean="0"/>
              <a:t>φυτολόγιο</a:t>
            </a:r>
            <a:endParaRPr lang="el-GR" sz="2400" dirty="0"/>
          </a:p>
          <a:p>
            <a:pPr>
              <a:buFont typeface="Wingdings" pitchFamily="2" charset="2"/>
              <a:buChar char="ü"/>
            </a:pPr>
            <a:r>
              <a:rPr lang="el-GR" sz="2400" dirty="0"/>
              <a:t>Παίζουμε </a:t>
            </a:r>
            <a:r>
              <a:rPr lang="el-GR" sz="2400" b="1" dirty="0"/>
              <a:t>παιχνίδι </a:t>
            </a:r>
            <a:r>
              <a:rPr lang="el-GR" sz="2400" b="1" dirty="0" smtClean="0"/>
              <a:t>γνώσεων</a:t>
            </a:r>
            <a:endParaRPr lang="el-GR" sz="2400" dirty="0"/>
          </a:p>
          <a:p>
            <a:pPr>
              <a:buFont typeface="Wingdings" pitchFamily="2" charset="2"/>
              <a:buChar char="ü"/>
            </a:pPr>
            <a:r>
              <a:rPr lang="el-GR" sz="2400" dirty="0"/>
              <a:t>Δίνουμε </a:t>
            </a:r>
            <a:r>
              <a:rPr lang="el-GR" sz="2400" b="1" dirty="0"/>
              <a:t>δώρο ημερολόγια </a:t>
            </a:r>
            <a:r>
              <a:rPr lang="el-GR" sz="2400" dirty="0"/>
              <a:t>στα παιδιά.</a:t>
            </a:r>
          </a:p>
          <a:p>
            <a:pPr>
              <a:buFont typeface="Wingdings" pitchFamily="2" charset="2"/>
              <a:buChar char="ü"/>
            </a:pPr>
            <a:r>
              <a:rPr lang="el-GR" sz="2400" b="1" dirty="0"/>
              <a:t>Επιστροφή</a:t>
            </a:r>
            <a:r>
              <a:rPr lang="el-GR" sz="2400" dirty="0"/>
              <a:t> στο </a:t>
            </a:r>
            <a:r>
              <a:rPr lang="el-GR" sz="2400" dirty="0" smtClean="0"/>
              <a:t>πούλμαν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9342615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:\ΠΕΡΙΒΑΛΛΟΝΤΙΚΗ ΣΧΟΙΝΙΑΣ\IMG_13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5720" y="196439"/>
            <a:ext cx="8572559" cy="642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49040250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15430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sz="4800" b="1" dirty="0" smtClean="0">
                <a:solidFill>
                  <a:schemeClr val="accent5">
                    <a:lumMod val="50000"/>
                  </a:schemeClr>
                </a:solidFill>
              </a:rPr>
              <a:t>Η νεράιδα επιτέλους βρέθηκε!</a:t>
            </a:r>
            <a:endParaRPr lang="el-GR" sz="48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:\ΠΕΡΙΒΑΛΛΟΝΤΙΚΗ ΣΧΟΙΝΙΑΣ\IMG_13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910" y="500042"/>
            <a:ext cx="8072984" cy="605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6135790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savvas\Desktop\ΠΕΡΙΒΑΛΛΟΝΤΙΚΗ_2012_2013\PHOTOS\15-4 sxinias\IMG_14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28604"/>
            <a:ext cx="8358246" cy="61476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8240510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97180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endParaRPr lang="el-GR" sz="54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>
              <a:buNone/>
            </a:pPr>
            <a:r>
              <a:rPr lang="el-GR" sz="5400" b="1" dirty="0" smtClean="0">
                <a:solidFill>
                  <a:schemeClr val="accent5">
                    <a:lumMod val="50000"/>
                  </a:schemeClr>
                </a:solidFill>
              </a:rPr>
              <a:t>Φτιάχνουμε φυτολόγιο</a:t>
            </a:r>
            <a:endParaRPr lang="el-GR" sz="5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4578" name="Picture 2" descr="C:\Users\savvas\Desktop\ΠΕΡΙΒΑΛΛΟΝΤΙΚΗ_2012_2013\PHOTOS\15-4 sxinias\IMG_14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214290"/>
            <a:ext cx="8286808" cy="62147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2531" name="Picture 3" descr="C:\Users\savvas\Desktop\ΠΕΡΙΒΑΛΛΟΝΤΙΚΗ_2012_2013\PHOTOS\15-4 sxinias\IMG_14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290"/>
            <a:ext cx="8429684" cy="632226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5602" name="Picture 2" descr="C:\Users\savvas\Desktop\ΠΕΡΙΒΑΛΛΟΝΤΙΚΗ_2012_2013\PHOTOS\15-4 sxinias\IMG_14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22" y="1"/>
            <a:ext cx="9144520" cy="685799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158" y="2214554"/>
            <a:ext cx="8229600" cy="971544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l-GR" sz="4400" b="1" dirty="0" smtClean="0">
                <a:solidFill>
                  <a:schemeClr val="accent5">
                    <a:lumMod val="50000"/>
                  </a:schemeClr>
                </a:solidFill>
              </a:rPr>
              <a:t>Και τώρα…. ζωγραφίζουμε!</a:t>
            </a:r>
            <a:endParaRPr lang="el-GR" sz="4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6626" name="Picture 2" descr="C:\Users\savvas\Desktop\ΠΕΡΙΒΑΛΛΟΝΤΙΚΗ_2012_2013\PHOTOS\15-4 sxinias\IMG_14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67877"/>
            <a:ext cx="8215370" cy="61611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7650" name="Picture 2" descr="C:\Users\savvas\Desktop\ΠΕΡΙΒΑΛΛΟΝΤΙΚΗ_2012_2013\PHOTOS\15-4 sxinias\IMG_146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8215370" cy="61611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l-GR" sz="5400" b="1" dirty="0" smtClean="0">
                <a:solidFill>
                  <a:schemeClr val="accent5">
                    <a:lumMod val="50000"/>
                  </a:schemeClr>
                </a:solidFill>
              </a:rPr>
              <a:t>Να και η ζωγραφιές μας!</a:t>
            </a:r>
            <a:endParaRPr lang="el-GR" sz="54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8674" name="Picture 2" descr="C:\Users\savvas\Desktop\ΠΕΡΙΒΑΛΛΟΝΤΙΚΗ_2012_2013\PHOTOS\15-4 sxinias\IMG_14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14290"/>
            <a:ext cx="8286808" cy="634575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9698" name="Picture 2" descr="C:\Users\savvas\Desktop\ΠΕΡΙΒΑΛΛΟΝΤΙΚΗ_2012_2013\PHOTOS\15-4 sxinias\IMG_14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8477761" cy="635795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0722" name="Picture 2" descr="C:\Users\savvas\Desktop\ΠΕΡΙΒΑΛΛΟΝΤΙΚΗ_2012_2013\PHOTOS\15-4 sxinias\IMG_148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8072494" cy="605402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42910" y="1000108"/>
            <a:ext cx="8229600" cy="1143000"/>
          </a:xfrm>
        </p:spPr>
        <p:txBody>
          <a:bodyPr>
            <a:normAutofit/>
          </a:bodyPr>
          <a:lstStyle/>
          <a:p>
            <a:r>
              <a:rPr lang="el-GR" sz="4800" b="1" dirty="0" smtClean="0">
                <a:solidFill>
                  <a:schemeClr val="accent5">
                    <a:lumMod val="50000"/>
                  </a:schemeClr>
                </a:solidFill>
              </a:rPr>
              <a:t>Παιχνίδι γνώσεων</a:t>
            </a:r>
            <a:endParaRPr lang="el-GR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/>
          </a:bodyPr>
          <a:lstStyle/>
          <a:p>
            <a:pPr>
              <a:buNone/>
            </a:pPr>
            <a:endParaRPr lang="el-GR" sz="3200" b="1" dirty="0" smtClean="0"/>
          </a:p>
          <a:p>
            <a:pPr algn="ctr">
              <a:buNone/>
            </a:pPr>
            <a:r>
              <a:rPr lang="el-GR" sz="4400" b="1" dirty="0" smtClean="0"/>
              <a:t>τα μάθαμε όλα!!!!!!!!</a:t>
            </a:r>
            <a:endParaRPr lang="el-GR" sz="4400" b="1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31746" name="Picture 2" descr="C:\Users\savvas\Desktop\ΠΕΡΙΒΑΛΛΟΝΤΙΚΗ_2012_2013\PHOTOS\15-4 sxinias\IMG_14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14290"/>
            <a:ext cx="8191994" cy="6143644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490" y="548680"/>
            <a:ext cx="7024744" cy="808618"/>
          </a:xfrm>
        </p:spPr>
        <p:txBody>
          <a:bodyPr>
            <a:normAutofit fontScale="90000"/>
          </a:bodyPr>
          <a:lstStyle/>
          <a:p>
            <a:pPr algn="ctr"/>
            <a:r>
              <a:rPr lang="el-GR" i="1" dirty="0" smtClean="0"/>
              <a:t>*</a:t>
            </a:r>
            <a:r>
              <a:rPr lang="el-GR" sz="6700" dirty="0" smtClean="0">
                <a:solidFill>
                  <a:schemeClr val="accent5">
                    <a:lumMod val="50000"/>
                  </a:schemeClr>
                </a:solidFill>
              </a:rPr>
              <a:t>ΤΕΛΟΣ*</a:t>
            </a:r>
            <a:endParaRPr lang="en-US" sz="67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6146" name="Picture 2" descr="G:\ΠΕΡΙΒΑΛΛΟΝΤΙΚΗ ΣΧΟΙΝΙΑΣ\IMG_132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416561" y="2110272"/>
            <a:ext cx="4365103" cy="383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7625664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737</TotalTime>
  <Words>875</Words>
  <Application>Microsoft Office PowerPoint</Application>
  <PresentationFormat>Προβολή στην οθόνη (4:3)</PresentationFormat>
  <Paragraphs>164</Paragraphs>
  <Slides>65</Slides>
  <Notes>9</Notes>
  <HiddenSlides>0</HiddenSlides>
  <MMClips>2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65</vt:i4>
      </vt:variant>
    </vt:vector>
  </HeadingPairs>
  <TitlesOfParts>
    <vt:vector size="66" baseType="lpstr">
      <vt:lpstr>Θέμα του Office</vt:lpstr>
      <vt:lpstr>Διαφάνεια 1</vt:lpstr>
      <vt:lpstr>Περιβαλλοντική ομάδα  1ου Γυμνασίου Ν. Μάκρης  Σχολικό έτος 2012-2013  </vt:lpstr>
      <vt:lpstr>Πρόγραμμα Περιβαλλοντικής Εκπαίδευσης  «Περπατώ Περπατώ εις το δάσος όταν ο λύκος δεν είναι εδώ»</vt:lpstr>
      <vt:lpstr>Δραστηριότητα  Μικροί Ξεναγοί</vt:lpstr>
      <vt:lpstr>Στόχος της Δραστηριότητας</vt:lpstr>
      <vt:lpstr>Ξ ε ν α γ ο ί</vt:lpstr>
      <vt:lpstr>Προετοιμασία…     οριοθετούμε τη διαδρομή κρύβουμε τις οδηγίες  </vt:lpstr>
      <vt:lpstr>Διαφάνεια 8</vt:lpstr>
      <vt:lpstr>Διαφάνεια 9</vt:lpstr>
      <vt:lpstr>Διαφάνεια 10</vt:lpstr>
      <vt:lpstr>Διαφάνεια 11</vt:lpstr>
      <vt:lpstr>Άφιξη των παιδιών…  </vt:lpstr>
      <vt:lpstr>Διαφάνεια 13</vt:lpstr>
      <vt:lpstr>Διαφάνεια 14</vt:lpstr>
      <vt:lpstr>Διαφάνεια 15</vt:lpstr>
      <vt:lpstr>Αφετηρία</vt:lpstr>
      <vt:lpstr>Αφετηρία</vt:lpstr>
      <vt:lpstr>Πρώτη Ομάδα</vt:lpstr>
      <vt:lpstr>Δεύτερη Ομάδα</vt:lpstr>
      <vt:lpstr>Τρίτη Ομάδα</vt:lpstr>
      <vt:lpstr>Διαφάνεια 21</vt:lpstr>
      <vt:lpstr>Διαφάνεια 22</vt:lpstr>
      <vt:lpstr>Πρώτος Σταθμός</vt:lpstr>
      <vt:lpstr>Δράση Πρώτου Σταθμού</vt:lpstr>
      <vt:lpstr>Διαφάνεια 25</vt:lpstr>
      <vt:lpstr>Διαφάνεια 26</vt:lpstr>
      <vt:lpstr>Δεύτερος Σταθμός</vt:lpstr>
      <vt:lpstr>Δράση Δεύτερου Σταθμού</vt:lpstr>
      <vt:lpstr>Διαφάνεια 29</vt:lpstr>
      <vt:lpstr>Διαφάνεια 30</vt:lpstr>
      <vt:lpstr>Τρίτος Σταθμός</vt:lpstr>
      <vt:lpstr>Δράση Τρίτου Σταθμού</vt:lpstr>
      <vt:lpstr>Τέταρτος Σταθμός</vt:lpstr>
      <vt:lpstr>Δράση Τέταρτου Σταθμού</vt:lpstr>
      <vt:lpstr>Πέμπτος Σταθμός</vt:lpstr>
      <vt:lpstr>Δράση Πέμπτου Σταθμού</vt:lpstr>
      <vt:lpstr>Έκτος Σταθμός</vt:lpstr>
      <vt:lpstr>Δράση Έκτου Σταθμού</vt:lpstr>
      <vt:lpstr>Διαφάνεια 39</vt:lpstr>
      <vt:lpstr>Έβδομος Σταθμός</vt:lpstr>
      <vt:lpstr>Δράση Έβδομου Σταθμού</vt:lpstr>
      <vt:lpstr>Όγδοος Σταθμός</vt:lpstr>
      <vt:lpstr>Δράση Όγδοου Σταθμού</vt:lpstr>
      <vt:lpstr>Διαφάνεια 44</vt:lpstr>
      <vt:lpstr>Διαφάνεια 45</vt:lpstr>
      <vt:lpstr>Ένατος Σταθμός</vt:lpstr>
      <vt:lpstr>Δράση Ένατου Σταθμού</vt:lpstr>
      <vt:lpstr>Διαφάνεια 48</vt:lpstr>
      <vt:lpstr>Διαφάνεια 49</vt:lpstr>
      <vt:lpstr>Διαφάνεια 50</vt:lpstr>
      <vt:lpstr>Διαφάνεια 51</vt:lpstr>
      <vt:lpstr>Διαφάνεια 52</vt:lpstr>
      <vt:lpstr>Διαφάνεια 53</vt:lpstr>
      <vt:lpstr>Διαφάνεια 54</vt:lpstr>
      <vt:lpstr>Διαφάνεια 55</vt:lpstr>
      <vt:lpstr>Διαφάνεια 56</vt:lpstr>
      <vt:lpstr>Διαφάνεια 57</vt:lpstr>
      <vt:lpstr>Διαφάνεια 58</vt:lpstr>
      <vt:lpstr>Διαφάνεια 59</vt:lpstr>
      <vt:lpstr>Διαφάνεια 60</vt:lpstr>
      <vt:lpstr>Διαφάνεια 61</vt:lpstr>
      <vt:lpstr>Διαφάνεια 62</vt:lpstr>
      <vt:lpstr>Παιχνίδι γνώσεων</vt:lpstr>
      <vt:lpstr>Διαφάνεια 64</vt:lpstr>
      <vt:lpstr>*ΤΕΛΟΣ*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Δασος του Σχοινια – Περιβαλλοντικα Μονοπατια</dc:title>
  <dc:creator>Despoina</dc:creator>
  <cp:lastModifiedBy>User</cp:lastModifiedBy>
  <cp:revision>64</cp:revision>
  <dcterms:created xsi:type="dcterms:W3CDTF">2013-04-22T19:59:55Z</dcterms:created>
  <dcterms:modified xsi:type="dcterms:W3CDTF">2020-02-07T21:02:00Z</dcterms:modified>
</cp:coreProperties>
</file>